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400" r:id="rId2"/>
    <p:sldId id="388" r:id="rId3"/>
    <p:sldId id="394" r:id="rId4"/>
    <p:sldId id="328" r:id="rId5"/>
    <p:sldId id="395" r:id="rId6"/>
    <p:sldId id="396" r:id="rId7"/>
    <p:sldId id="399" r:id="rId8"/>
    <p:sldId id="390" r:id="rId9"/>
    <p:sldId id="412" r:id="rId10"/>
    <p:sldId id="413" r:id="rId11"/>
    <p:sldId id="353" r:id="rId12"/>
    <p:sldId id="362" r:id="rId13"/>
    <p:sldId id="423" r:id="rId14"/>
    <p:sldId id="424" r:id="rId15"/>
    <p:sldId id="425" r:id="rId16"/>
    <p:sldId id="432" r:id="rId17"/>
    <p:sldId id="433" r:id="rId18"/>
    <p:sldId id="430" r:id="rId19"/>
    <p:sldId id="434" r:id="rId20"/>
    <p:sldId id="435" r:id="rId21"/>
    <p:sldId id="414" r:id="rId22"/>
    <p:sldId id="436" r:id="rId23"/>
    <p:sldId id="437" r:id="rId24"/>
    <p:sldId id="416" r:id="rId25"/>
    <p:sldId id="417" r:id="rId26"/>
    <p:sldId id="418" r:id="rId27"/>
    <p:sldId id="419" r:id="rId28"/>
    <p:sldId id="421" r:id="rId29"/>
    <p:sldId id="420" r:id="rId30"/>
    <p:sldId id="401" r:id="rId31"/>
  </p:sldIdLst>
  <p:sldSz cx="9144000" cy="6858000" type="screen4x3"/>
  <p:notesSz cx="9928225" cy="679767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89"/>
    <a:srgbClr val="FFCC66"/>
    <a:srgbClr val="009900"/>
    <a:srgbClr val="FF9900"/>
    <a:srgbClr val="A50021"/>
    <a:srgbClr val="0000FF"/>
    <a:srgbClr val="4D4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7115" autoAdjust="0"/>
  </p:normalViewPr>
  <p:slideViewPr>
    <p:cSldViewPr snapToGrid="0" snapToObjects="1">
      <p:cViewPr>
        <p:scale>
          <a:sx n="100" d="100"/>
          <a:sy n="100" d="100"/>
        </p:scale>
        <p:origin x="-1866"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0403F-86EC-47DD-AEAC-C7B28E639878}" type="doc">
      <dgm:prSet loTypeId="urn:microsoft.com/office/officeart/2005/8/layout/radial6" loCatId="relationship" qsTypeId="urn:microsoft.com/office/officeart/2005/8/quickstyle/simple5" qsCatId="simple" csTypeId="urn:microsoft.com/office/officeart/2005/8/colors/colorful1#1" csCatId="colorful" phldr="1"/>
      <dgm:spPr/>
      <dgm:t>
        <a:bodyPr/>
        <a:lstStyle/>
        <a:p>
          <a:endParaRPr lang="es-CO"/>
        </a:p>
      </dgm:t>
    </dgm:pt>
    <dgm:pt modelId="{953906C1-34BD-48C1-AD78-F6B75C944E30}">
      <dgm:prSet phldrT="[Texto]" custT="1"/>
      <dgm:spPr/>
      <dgm:t>
        <a:bodyPr/>
        <a:lstStyle/>
        <a:p>
          <a:r>
            <a:rPr lang="es-CO" sz="2000" b="1" dirty="0">
              <a:solidFill>
                <a:schemeClr val="tx1"/>
              </a:solidFill>
            </a:rPr>
            <a:t>Elementos del Sistema Nacional de Planificación</a:t>
          </a:r>
        </a:p>
      </dgm:t>
    </dgm:pt>
    <dgm:pt modelId="{F91A4D59-BAE0-4174-AF98-625F0A19DA4E}" type="parTrans" cxnId="{3BABD9A6-B769-4A09-BE19-AE929CE35AD7}">
      <dgm:prSet/>
      <dgm:spPr/>
      <dgm:t>
        <a:bodyPr/>
        <a:lstStyle/>
        <a:p>
          <a:endParaRPr lang="es-CO"/>
        </a:p>
      </dgm:t>
    </dgm:pt>
    <dgm:pt modelId="{3BFCB2C2-AF53-4872-A3D2-38BD8D1868EF}" type="sibTrans" cxnId="{3BABD9A6-B769-4A09-BE19-AE929CE35AD7}">
      <dgm:prSet/>
      <dgm:spPr/>
      <dgm:t>
        <a:bodyPr/>
        <a:lstStyle/>
        <a:p>
          <a:endParaRPr lang="es-CO"/>
        </a:p>
      </dgm:t>
    </dgm:pt>
    <dgm:pt modelId="{12D6A82E-5D21-4F5C-A9FA-FB13DB42767A}">
      <dgm:prSet phldrT="[Texto]" custT="1"/>
      <dgm:spPr/>
      <dgm:t>
        <a:bodyPr/>
        <a:lstStyle/>
        <a:p>
          <a:r>
            <a:rPr lang="es-CO" sz="2000" b="1" dirty="0">
              <a:solidFill>
                <a:schemeClr val="tx1"/>
              </a:solidFill>
            </a:rPr>
            <a:t>Marco Jurídico</a:t>
          </a:r>
        </a:p>
      </dgm:t>
    </dgm:pt>
    <dgm:pt modelId="{D248593A-E3B2-45D0-B542-A82C8CCC5BE2}" type="parTrans" cxnId="{D70F7082-323B-4603-BB9F-7DBCE3D9448C}">
      <dgm:prSet/>
      <dgm:spPr/>
      <dgm:t>
        <a:bodyPr/>
        <a:lstStyle/>
        <a:p>
          <a:endParaRPr lang="es-CO"/>
        </a:p>
      </dgm:t>
    </dgm:pt>
    <dgm:pt modelId="{E11BB332-3920-4048-B326-DD51CC73E941}" type="sibTrans" cxnId="{D70F7082-323B-4603-BB9F-7DBCE3D9448C}">
      <dgm:prSet/>
      <dgm:spPr/>
      <dgm:t>
        <a:bodyPr/>
        <a:lstStyle/>
        <a:p>
          <a:endParaRPr lang="es-CO"/>
        </a:p>
      </dgm:t>
    </dgm:pt>
    <dgm:pt modelId="{DC7D42DA-1756-4F29-AFB0-C2258D6D8C50}">
      <dgm:prSet phldrT="[Texto]" custT="1"/>
      <dgm:spPr/>
      <dgm:t>
        <a:bodyPr/>
        <a:lstStyle/>
        <a:p>
          <a:r>
            <a:rPr lang="es-CO" sz="2000" b="1" dirty="0">
              <a:solidFill>
                <a:schemeClr val="tx1"/>
              </a:solidFill>
            </a:rPr>
            <a:t>Marco Institucional</a:t>
          </a:r>
        </a:p>
      </dgm:t>
    </dgm:pt>
    <dgm:pt modelId="{DAD7C5B7-A11C-474F-8150-281712303758}" type="parTrans" cxnId="{35200306-4F4E-493E-AF26-29A7399DA658}">
      <dgm:prSet/>
      <dgm:spPr/>
      <dgm:t>
        <a:bodyPr/>
        <a:lstStyle/>
        <a:p>
          <a:endParaRPr lang="es-CO"/>
        </a:p>
      </dgm:t>
    </dgm:pt>
    <dgm:pt modelId="{46585D9A-2706-4592-8925-4CFA14013744}" type="sibTrans" cxnId="{35200306-4F4E-493E-AF26-29A7399DA658}">
      <dgm:prSet/>
      <dgm:spPr/>
      <dgm:t>
        <a:bodyPr/>
        <a:lstStyle/>
        <a:p>
          <a:endParaRPr lang="es-CO"/>
        </a:p>
      </dgm:t>
    </dgm:pt>
    <dgm:pt modelId="{C4183924-C379-4E39-870F-4DBD9D7E8034}">
      <dgm:prSet phldrT="[Texto]" custT="1"/>
      <dgm:spPr/>
      <dgm:t>
        <a:bodyPr/>
        <a:lstStyle/>
        <a:p>
          <a:pPr algn="ctr"/>
          <a:r>
            <a:rPr lang="es-CO" sz="2000" b="1" dirty="0">
              <a:solidFill>
                <a:schemeClr val="tx1"/>
              </a:solidFill>
            </a:rPr>
            <a:t>Sistema de Monitoreo y Evaluación</a:t>
          </a:r>
        </a:p>
      </dgm:t>
    </dgm:pt>
    <dgm:pt modelId="{7409FAD6-632F-4368-BD6D-A814BFA092C4}" type="parTrans" cxnId="{2648F2A1-5A15-49C3-A218-8AE3EFF224F5}">
      <dgm:prSet/>
      <dgm:spPr/>
      <dgm:t>
        <a:bodyPr/>
        <a:lstStyle/>
        <a:p>
          <a:endParaRPr lang="es-CO"/>
        </a:p>
      </dgm:t>
    </dgm:pt>
    <dgm:pt modelId="{9DF37A80-1199-4367-808E-143B618EDA98}" type="sibTrans" cxnId="{2648F2A1-5A15-49C3-A218-8AE3EFF224F5}">
      <dgm:prSet/>
      <dgm:spPr/>
      <dgm:t>
        <a:bodyPr/>
        <a:lstStyle/>
        <a:p>
          <a:endParaRPr lang="es-CO"/>
        </a:p>
      </dgm:t>
    </dgm:pt>
    <dgm:pt modelId="{CFF96F83-E716-4BC7-A444-CA9934461551}">
      <dgm:prSet phldrT="[Texto]" custT="1"/>
      <dgm:spPr/>
      <dgm:t>
        <a:bodyPr/>
        <a:lstStyle/>
        <a:p>
          <a:r>
            <a:rPr lang="es-CO" sz="2000" b="1" dirty="0">
              <a:solidFill>
                <a:schemeClr val="tx1"/>
              </a:solidFill>
            </a:rPr>
            <a:t>Observatorio de Cumplimiento</a:t>
          </a:r>
        </a:p>
      </dgm:t>
    </dgm:pt>
    <dgm:pt modelId="{967468AE-A134-416E-8B1D-E60141FED65F}" type="parTrans" cxnId="{305DEFDC-107C-45C8-8674-31AF2BCA8B0C}">
      <dgm:prSet/>
      <dgm:spPr/>
      <dgm:t>
        <a:bodyPr/>
        <a:lstStyle/>
        <a:p>
          <a:endParaRPr lang="es-CO"/>
        </a:p>
      </dgm:t>
    </dgm:pt>
    <dgm:pt modelId="{4A42DF5B-E628-4CF1-8188-7F542FB0FB86}" type="sibTrans" cxnId="{305DEFDC-107C-45C8-8674-31AF2BCA8B0C}">
      <dgm:prSet/>
      <dgm:spPr/>
      <dgm:t>
        <a:bodyPr/>
        <a:lstStyle/>
        <a:p>
          <a:endParaRPr lang="es-CO"/>
        </a:p>
      </dgm:t>
    </dgm:pt>
    <dgm:pt modelId="{871BC80C-BFCB-4E29-9C8C-0C723510CD25}">
      <dgm:prSet phldrT="[Texto]" custT="1"/>
      <dgm:spPr/>
      <dgm:t>
        <a:bodyPr/>
        <a:lstStyle/>
        <a:p>
          <a:r>
            <a:rPr lang="es-CO" sz="2000" b="1" dirty="0">
              <a:solidFill>
                <a:schemeClr val="tx1"/>
              </a:solidFill>
            </a:rPr>
            <a:t>Sistema Nacional de Integridad</a:t>
          </a:r>
        </a:p>
      </dgm:t>
    </dgm:pt>
    <dgm:pt modelId="{0DE5121F-11C4-4112-8394-BBBBBEC848AC}" type="parTrans" cxnId="{7DE425A9-E45F-46B4-AEA6-988B214697A4}">
      <dgm:prSet/>
      <dgm:spPr/>
      <dgm:t>
        <a:bodyPr/>
        <a:lstStyle/>
        <a:p>
          <a:endParaRPr lang="es-CO"/>
        </a:p>
      </dgm:t>
    </dgm:pt>
    <dgm:pt modelId="{FD10452A-1879-49D6-8DC1-68468A66BB62}" type="sibTrans" cxnId="{7DE425A9-E45F-46B4-AEA6-988B214697A4}">
      <dgm:prSet/>
      <dgm:spPr/>
      <dgm:t>
        <a:bodyPr/>
        <a:lstStyle/>
        <a:p>
          <a:endParaRPr lang="es-CO"/>
        </a:p>
      </dgm:t>
    </dgm:pt>
    <dgm:pt modelId="{6D4DC8EB-EC13-4989-84EE-2617210C5765}" type="pres">
      <dgm:prSet presAssocID="{2FF0403F-86EC-47DD-AEAC-C7B28E639878}" presName="Name0" presStyleCnt="0">
        <dgm:presLayoutVars>
          <dgm:chMax val="1"/>
          <dgm:dir/>
          <dgm:animLvl val="ctr"/>
          <dgm:resizeHandles val="exact"/>
        </dgm:presLayoutVars>
      </dgm:prSet>
      <dgm:spPr/>
      <dgm:t>
        <a:bodyPr/>
        <a:lstStyle/>
        <a:p>
          <a:endParaRPr lang="es-CO"/>
        </a:p>
      </dgm:t>
    </dgm:pt>
    <dgm:pt modelId="{B836C95B-364B-46B6-AB8F-3B3A2CD46351}" type="pres">
      <dgm:prSet presAssocID="{953906C1-34BD-48C1-AD78-F6B75C944E30}" presName="centerShape" presStyleLbl="node0" presStyleIdx="0" presStyleCnt="1" custScaleX="113863" custLinFactNeighborX="2320"/>
      <dgm:spPr/>
      <dgm:t>
        <a:bodyPr/>
        <a:lstStyle/>
        <a:p>
          <a:endParaRPr lang="es-CO"/>
        </a:p>
      </dgm:t>
    </dgm:pt>
    <dgm:pt modelId="{77388BD5-70F2-41AA-AEF1-D14C9317F826}" type="pres">
      <dgm:prSet presAssocID="{12D6A82E-5D21-4F5C-A9FA-FB13DB42767A}" presName="node" presStyleLbl="node1" presStyleIdx="0" presStyleCnt="5" custScaleX="163118" custScaleY="114888">
        <dgm:presLayoutVars>
          <dgm:bulletEnabled val="1"/>
        </dgm:presLayoutVars>
      </dgm:prSet>
      <dgm:spPr/>
      <dgm:t>
        <a:bodyPr/>
        <a:lstStyle/>
        <a:p>
          <a:endParaRPr lang="es-CO"/>
        </a:p>
      </dgm:t>
    </dgm:pt>
    <dgm:pt modelId="{F140AAF8-71CF-491C-B615-536EA2FC5128}" type="pres">
      <dgm:prSet presAssocID="{12D6A82E-5D21-4F5C-A9FA-FB13DB42767A}" presName="dummy" presStyleCnt="0"/>
      <dgm:spPr/>
    </dgm:pt>
    <dgm:pt modelId="{CD5DD3F5-DAEC-4164-90E9-A7A3E3F06D6A}" type="pres">
      <dgm:prSet presAssocID="{E11BB332-3920-4048-B326-DD51CC73E941}" presName="sibTrans" presStyleLbl="sibTrans2D1" presStyleIdx="0" presStyleCnt="5"/>
      <dgm:spPr/>
      <dgm:t>
        <a:bodyPr/>
        <a:lstStyle/>
        <a:p>
          <a:endParaRPr lang="es-CO"/>
        </a:p>
      </dgm:t>
    </dgm:pt>
    <dgm:pt modelId="{51A7E2D0-2E6B-4082-960B-EB7626F6AB30}" type="pres">
      <dgm:prSet presAssocID="{DC7D42DA-1756-4F29-AFB0-C2258D6D8C50}" presName="node" presStyleLbl="node1" presStyleIdx="1" presStyleCnt="5" custScaleX="144429" custScaleY="108834" custRadScaleRad="111079" custRadScaleInc="7698">
        <dgm:presLayoutVars>
          <dgm:bulletEnabled val="1"/>
        </dgm:presLayoutVars>
      </dgm:prSet>
      <dgm:spPr/>
      <dgm:t>
        <a:bodyPr/>
        <a:lstStyle/>
        <a:p>
          <a:endParaRPr lang="es-CO"/>
        </a:p>
      </dgm:t>
    </dgm:pt>
    <dgm:pt modelId="{1AB4728D-06A6-4ED3-B1B3-F41B769A6602}" type="pres">
      <dgm:prSet presAssocID="{DC7D42DA-1756-4F29-AFB0-C2258D6D8C50}" presName="dummy" presStyleCnt="0"/>
      <dgm:spPr/>
    </dgm:pt>
    <dgm:pt modelId="{BDC5FD69-C4B7-47EA-B25D-CD6B023E93B6}" type="pres">
      <dgm:prSet presAssocID="{46585D9A-2706-4592-8925-4CFA14013744}" presName="sibTrans" presStyleLbl="sibTrans2D1" presStyleIdx="1" presStyleCnt="5"/>
      <dgm:spPr/>
      <dgm:t>
        <a:bodyPr/>
        <a:lstStyle/>
        <a:p>
          <a:endParaRPr lang="es-CO"/>
        </a:p>
      </dgm:t>
    </dgm:pt>
    <dgm:pt modelId="{4DDBEAD7-9F72-4214-945F-4E373DA3A7AF}" type="pres">
      <dgm:prSet presAssocID="{C4183924-C379-4E39-870F-4DBD9D7E8034}" presName="node" presStyleLbl="node1" presStyleIdx="2" presStyleCnt="5" custScaleX="188126" custScaleY="128552" custRadScaleRad="129127" custRadScaleInc="-82428">
        <dgm:presLayoutVars>
          <dgm:bulletEnabled val="1"/>
        </dgm:presLayoutVars>
      </dgm:prSet>
      <dgm:spPr/>
      <dgm:t>
        <a:bodyPr/>
        <a:lstStyle/>
        <a:p>
          <a:endParaRPr lang="es-CO"/>
        </a:p>
      </dgm:t>
    </dgm:pt>
    <dgm:pt modelId="{B798FBA8-7859-4EC1-991D-798BFBDF13D7}" type="pres">
      <dgm:prSet presAssocID="{C4183924-C379-4E39-870F-4DBD9D7E8034}" presName="dummy" presStyleCnt="0"/>
      <dgm:spPr/>
    </dgm:pt>
    <dgm:pt modelId="{522E14A1-89E8-4D46-BC71-D597C660D001}" type="pres">
      <dgm:prSet presAssocID="{9DF37A80-1199-4367-808E-143B618EDA98}" presName="sibTrans" presStyleLbl="sibTrans2D1" presStyleIdx="2" presStyleCnt="5"/>
      <dgm:spPr/>
      <dgm:t>
        <a:bodyPr/>
        <a:lstStyle/>
        <a:p>
          <a:endParaRPr lang="es-CO"/>
        </a:p>
      </dgm:t>
    </dgm:pt>
    <dgm:pt modelId="{63A30276-B8FD-451D-8394-4D529556BECB}" type="pres">
      <dgm:prSet presAssocID="{CFF96F83-E716-4BC7-A444-CA9934461551}" presName="node" presStyleLbl="node1" presStyleIdx="3" presStyleCnt="5" custScaleX="172228" custScaleY="116151">
        <dgm:presLayoutVars>
          <dgm:bulletEnabled val="1"/>
        </dgm:presLayoutVars>
      </dgm:prSet>
      <dgm:spPr/>
      <dgm:t>
        <a:bodyPr/>
        <a:lstStyle/>
        <a:p>
          <a:endParaRPr lang="es-CO"/>
        </a:p>
      </dgm:t>
    </dgm:pt>
    <dgm:pt modelId="{04070002-C5FE-47A3-87EB-8B4BC802257A}" type="pres">
      <dgm:prSet presAssocID="{CFF96F83-E716-4BC7-A444-CA9934461551}" presName="dummy" presStyleCnt="0"/>
      <dgm:spPr/>
    </dgm:pt>
    <dgm:pt modelId="{3D3D0B3D-B21A-4D94-8241-E61ED0F79D88}" type="pres">
      <dgm:prSet presAssocID="{4A42DF5B-E628-4CF1-8188-7F542FB0FB86}" presName="sibTrans" presStyleLbl="sibTrans2D1" presStyleIdx="3" presStyleCnt="5"/>
      <dgm:spPr/>
      <dgm:t>
        <a:bodyPr/>
        <a:lstStyle/>
        <a:p>
          <a:endParaRPr lang="es-CO"/>
        </a:p>
      </dgm:t>
    </dgm:pt>
    <dgm:pt modelId="{5A39BCCD-1562-4171-9A41-1A6257E1E1DB}" type="pres">
      <dgm:prSet presAssocID="{871BC80C-BFCB-4E29-9C8C-0C723510CD25}" presName="node" presStyleLbl="node1" presStyleIdx="4" presStyleCnt="5" custScaleX="158812" custScaleY="113055" custRadScaleRad="107966" custRadScaleInc="-5702">
        <dgm:presLayoutVars>
          <dgm:bulletEnabled val="1"/>
        </dgm:presLayoutVars>
      </dgm:prSet>
      <dgm:spPr/>
      <dgm:t>
        <a:bodyPr/>
        <a:lstStyle/>
        <a:p>
          <a:endParaRPr lang="es-CO"/>
        </a:p>
      </dgm:t>
    </dgm:pt>
    <dgm:pt modelId="{2ADB9FC8-3D12-47B2-A7F0-1F357F9DB2B8}" type="pres">
      <dgm:prSet presAssocID="{871BC80C-BFCB-4E29-9C8C-0C723510CD25}" presName="dummy" presStyleCnt="0"/>
      <dgm:spPr/>
    </dgm:pt>
    <dgm:pt modelId="{C8A6C088-CF0C-4FF6-A14A-01E3D05A97BF}" type="pres">
      <dgm:prSet presAssocID="{FD10452A-1879-49D6-8DC1-68468A66BB62}" presName="sibTrans" presStyleLbl="sibTrans2D1" presStyleIdx="4" presStyleCnt="5"/>
      <dgm:spPr/>
      <dgm:t>
        <a:bodyPr/>
        <a:lstStyle/>
        <a:p>
          <a:endParaRPr lang="es-CO"/>
        </a:p>
      </dgm:t>
    </dgm:pt>
  </dgm:ptLst>
  <dgm:cxnLst>
    <dgm:cxn modelId="{280FB91C-0849-4BDC-9C05-754523ECA17D}" type="presOf" srcId="{871BC80C-BFCB-4E29-9C8C-0C723510CD25}" destId="{5A39BCCD-1562-4171-9A41-1A6257E1E1DB}" srcOrd="0" destOrd="0" presId="urn:microsoft.com/office/officeart/2005/8/layout/radial6"/>
    <dgm:cxn modelId="{F013305E-E93F-4AD5-A6AB-78BEE9405FB1}" type="presOf" srcId="{C4183924-C379-4E39-870F-4DBD9D7E8034}" destId="{4DDBEAD7-9F72-4214-945F-4E373DA3A7AF}" srcOrd="0" destOrd="0" presId="urn:microsoft.com/office/officeart/2005/8/layout/radial6"/>
    <dgm:cxn modelId="{7DE425A9-E45F-46B4-AEA6-988B214697A4}" srcId="{953906C1-34BD-48C1-AD78-F6B75C944E30}" destId="{871BC80C-BFCB-4E29-9C8C-0C723510CD25}" srcOrd="4" destOrd="0" parTransId="{0DE5121F-11C4-4112-8394-BBBBBEC848AC}" sibTransId="{FD10452A-1879-49D6-8DC1-68468A66BB62}"/>
    <dgm:cxn modelId="{48C9BAB1-75F0-4C01-A67F-771FB408227B}" type="presOf" srcId="{FD10452A-1879-49D6-8DC1-68468A66BB62}" destId="{C8A6C088-CF0C-4FF6-A14A-01E3D05A97BF}" srcOrd="0" destOrd="0" presId="urn:microsoft.com/office/officeart/2005/8/layout/radial6"/>
    <dgm:cxn modelId="{DBCB607E-A5AC-4EF3-B1B0-8C6951CAC203}" type="presOf" srcId="{4A42DF5B-E628-4CF1-8188-7F542FB0FB86}" destId="{3D3D0B3D-B21A-4D94-8241-E61ED0F79D88}" srcOrd="0" destOrd="0" presId="urn:microsoft.com/office/officeart/2005/8/layout/radial6"/>
    <dgm:cxn modelId="{3BABD9A6-B769-4A09-BE19-AE929CE35AD7}" srcId="{2FF0403F-86EC-47DD-AEAC-C7B28E639878}" destId="{953906C1-34BD-48C1-AD78-F6B75C944E30}" srcOrd="0" destOrd="0" parTransId="{F91A4D59-BAE0-4174-AF98-625F0A19DA4E}" sibTransId="{3BFCB2C2-AF53-4872-A3D2-38BD8D1868EF}"/>
    <dgm:cxn modelId="{305DEFDC-107C-45C8-8674-31AF2BCA8B0C}" srcId="{953906C1-34BD-48C1-AD78-F6B75C944E30}" destId="{CFF96F83-E716-4BC7-A444-CA9934461551}" srcOrd="3" destOrd="0" parTransId="{967468AE-A134-416E-8B1D-E60141FED65F}" sibTransId="{4A42DF5B-E628-4CF1-8188-7F542FB0FB86}"/>
    <dgm:cxn modelId="{16A1F90A-5F01-432B-83BF-D62D23EDD7F6}" type="presOf" srcId="{CFF96F83-E716-4BC7-A444-CA9934461551}" destId="{63A30276-B8FD-451D-8394-4D529556BECB}" srcOrd="0" destOrd="0" presId="urn:microsoft.com/office/officeart/2005/8/layout/radial6"/>
    <dgm:cxn modelId="{E32119FA-20C5-4F17-853F-D4F0F67724ED}" type="presOf" srcId="{9DF37A80-1199-4367-808E-143B618EDA98}" destId="{522E14A1-89E8-4D46-BC71-D597C660D001}" srcOrd="0" destOrd="0" presId="urn:microsoft.com/office/officeart/2005/8/layout/radial6"/>
    <dgm:cxn modelId="{E43141F4-8B57-4798-901D-6C8BA7D31E4E}" type="presOf" srcId="{12D6A82E-5D21-4F5C-A9FA-FB13DB42767A}" destId="{77388BD5-70F2-41AA-AEF1-D14C9317F826}" srcOrd="0" destOrd="0" presId="urn:microsoft.com/office/officeart/2005/8/layout/radial6"/>
    <dgm:cxn modelId="{2648F2A1-5A15-49C3-A218-8AE3EFF224F5}" srcId="{953906C1-34BD-48C1-AD78-F6B75C944E30}" destId="{C4183924-C379-4E39-870F-4DBD9D7E8034}" srcOrd="2" destOrd="0" parTransId="{7409FAD6-632F-4368-BD6D-A814BFA092C4}" sibTransId="{9DF37A80-1199-4367-808E-143B618EDA98}"/>
    <dgm:cxn modelId="{D9FD17D1-9474-40D0-8CE6-ECD186221107}" type="presOf" srcId="{E11BB332-3920-4048-B326-DD51CC73E941}" destId="{CD5DD3F5-DAEC-4164-90E9-A7A3E3F06D6A}" srcOrd="0" destOrd="0" presId="urn:microsoft.com/office/officeart/2005/8/layout/radial6"/>
    <dgm:cxn modelId="{0C2CE333-5C27-4FEB-A3B0-F48EA175566C}" type="presOf" srcId="{953906C1-34BD-48C1-AD78-F6B75C944E30}" destId="{B836C95B-364B-46B6-AB8F-3B3A2CD46351}" srcOrd="0" destOrd="0" presId="urn:microsoft.com/office/officeart/2005/8/layout/radial6"/>
    <dgm:cxn modelId="{35200306-4F4E-493E-AF26-29A7399DA658}" srcId="{953906C1-34BD-48C1-AD78-F6B75C944E30}" destId="{DC7D42DA-1756-4F29-AFB0-C2258D6D8C50}" srcOrd="1" destOrd="0" parTransId="{DAD7C5B7-A11C-474F-8150-281712303758}" sibTransId="{46585D9A-2706-4592-8925-4CFA14013744}"/>
    <dgm:cxn modelId="{E3836A97-4EF5-4D2A-9B77-AAF3B155A8DB}" type="presOf" srcId="{46585D9A-2706-4592-8925-4CFA14013744}" destId="{BDC5FD69-C4B7-47EA-B25D-CD6B023E93B6}" srcOrd="0" destOrd="0" presId="urn:microsoft.com/office/officeart/2005/8/layout/radial6"/>
    <dgm:cxn modelId="{C5C04384-3174-473A-B42E-D1BDEBA2A64F}" type="presOf" srcId="{2FF0403F-86EC-47DD-AEAC-C7B28E639878}" destId="{6D4DC8EB-EC13-4989-84EE-2617210C5765}" srcOrd="0" destOrd="0" presId="urn:microsoft.com/office/officeart/2005/8/layout/radial6"/>
    <dgm:cxn modelId="{4AA380A9-BB5B-4A38-9A7D-A1AAB832A1A4}" type="presOf" srcId="{DC7D42DA-1756-4F29-AFB0-C2258D6D8C50}" destId="{51A7E2D0-2E6B-4082-960B-EB7626F6AB30}" srcOrd="0" destOrd="0" presId="urn:microsoft.com/office/officeart/2005/8/layout/radial6"/>
    <dgm:cxn modelId="{D70F7082-323B-4603-BB9F-7DBCE3D9448C}" srcId="{953906C1-34BD-48C1-AD78-F6B75C944E30}" destId="{12D6A82E-5D21-4F5C-A9FA-FB13DB42767A}" srcOrd="0" destOrd="0" parTransId="{D248593A-E3B2-45D0-B542-A82C8CCC5BE2}" sibTransId="{E11BB332-3920-4048-B326-DD51CC73E941}"/>
    <dgm:cxn modelId="{70F4F145-A160-4826-958F-3B5A1A407E31}" type="presParOf" srcId="{6D4DC8EB-EC13-4989-84EE-2617210C5765}" destId="{B836C95B-364B-46B6-AB8F-3B3A2CD46351}" srcOrd="0" destOrd="0" presId="urn:microsoft.com/office/officeart/2005/8/layout/radial6"/>
    <dgm:cxn modelId="{3FF016AE-C543-42A6-B522-EF5BFA8FB741}" type="presParOf" srcId="{6D4DC8EB-EC13-4989-84EE-2617210C5765}" destId="{77388BD5-70F2-41AA-AEF1-D14C9317F826}" srcOrd="1" destOrd="0" presId="urn:microsoft.com/office/officeart/2005/8/layout/radial6"/>
    <dgm:cxn modelId="{97434333-8412-44BB-9383-AAD05B8DD450}" type="presParOf" srcId="{6D4DC8EB-EC13-4989-84EE-2617210C5765}" destId="{F140AAF8-71CF-491C-B615-536EA2FC5128}" srcOrd="2" destOrd="0" presId="urn:microsoft.com/office/officeart/2005/8/layout/radial6"/>
    <dgm:cxn modelId="{BB59893C-FD3E-4FEE-BCAB-662CFE009D20}" type="presParOf" srcId="{6D4DC8EB-EC13-4989-84EE-2617210C5765}" destId="{CD5DD3F5-DAEC-4164-90E9-A7A3E3F06D6A}" srcOrd="3" destOrd="0" presId="urn:microsoft.com/office/officeart/2005/8/layout/radial6"/>
    <dgm:cxn modelId="{C9A5A77B-F215-42F8-AC61-C65043E720CC}" type="presParOf" srcId="{6D4DC8EB-EC13-4989-84EE-2617210C5765}" destId="{51A7E2D0-2E6B-4082-960B-EB7626F6AB30}" srcOrd="4" destOrd="0" presId="urn:microsoft.com/office/officeart/2005/8/layout/radial6"/>
    <dgm:cxn modelId="{CEE3A4BE-6628-40BD-A3FF-9D8072034703}" type="presParOf" srcId="{6D4DC8EB-EC13-4989-84EE-2617210C5765}" destId="{1AB4728D-06A6-4ED3-B1B3-F41B769A6602}" srcOrd="5" destOrd="0" presId="urn:microsoft.com/office/officeart/2005/8/layout/radial6"/>
    <dgm:cxn modelId="{19F24D86-F023-4CFA-BF83-551F49EA36C6}" type="presParOf" srcId="{6D4DC8EB-EC13-4989-84EE-2617210C5765}" destId="{BDC5FD69-C4B7-47EA-B25D-CD6B023E93B6}" srcOrd="6" destOrd="0" presId="urn:microsoft.com/office/officeart/2005/8/layout/radial6"/>
    <dgm:cxn modelId="{7E8D3268-9149-448A-922A-80FA1CF8DDDB}" type="presParOf" srcId="{6D4DC8EB-EC13-4989-84EE-2617210C5765}" destId="{4DDBEAD7-9F72-4214-945F-4E373DA3A7AF}" srcOrd="7" destOrd="0" presId="urn:microsoft.com/office/officeart/2005/8/layout/radial6"/>
    <dgm:cxn modelId="{11A85B7B-ACD0-44D1-A8C2-425BD5D8F9FC}" type="presParOf" srcId="{6D4DC8EB-EC13-4989-84EE-2617210C5765}" destId="{B798FBA8-7859-4EC1-991D-798BFBDF13D7}" srcOrd="8" destOrd="0" presId="urn:microsoft.com/office/officeart/2005/8/layout/radial6"/>
    <dgm:cxn modelId="{ACFFF4E2-61A5-4DF8-B336-5A493436D088}" type="presParOf" srcId="{6D4DC8EB-EC13-4989-84EE-2617210C5765}" destId="{522E14A1-89E8-4D46-BC71-D597C660D001}" srcOrd="9" destOrd="0" presId="urn:microsoft.com/office/officeart/2005/8/layout/radial6"/>
    <dgm:cxn modelId="{4B08CF84-F2CC-4C97-8009-F4B05B0E5CBA}" type="presParOf" srcId="{6D4DC8EB-EC13-4989-84EE-2617210C5765}" destId="{63A30276-B8FD-451D-8394-4D529556BECB}" srcOrd="10" destOrd="0" presId="urn:microsoft.com/office/officeart/2005/8/layout/radial6"/>
    <dgm:cxn modelId="{554E1F26-815F-4F30-B2B0-13396E641BFE}" type="presParOf" srcId="{6D4DC8EB-EC13-4989-84EE-2617210C5765}" destId="{04070002-C5FE-47A3-87EB-8B4BC802257A}" srcOrd="11" destOrd="0" presId="urn:microsoft.com/office/officeart/2005/8/layout/radial6"/>
    <dgm:cxn modelId="{0417F014-4752-47E9-936D-B995809019C1}" type="presParOf" srcId="{6D4DC8EB-EC13-4989-84EE-2617210C5765}" destId="{3D3D0B3D-B21A-4D94-8241-E61ED0F79D88}" srcOrd="12" destOrd="0" presId="urn:microsoft.com/office/officeart/2005/8/layout/radial6"/>
    <dgm:cxn modelId="{32912764-CFBB-4A69-85CE-7AE17E3D8A47}" type="presParOf" srcId="{6D4DC8EB-EC13-4989-84EE-2617210C5765}" destId="{5A39BCCD-1562-4171-9A41-1A6257E1E1DB}" srcOrd="13" destOrd="0" presId="urn:microsoft.com/office/officeart/2005/8/layout/radial6"/>
    <dgm:cxn modelId="{009EC1E6-E21A-4BC0-9DB6-0C8578594832}" type="presParOf" srcId="{6D4DC8EB-EC13-4989-84EE-2617210C5765}" destId="{2ADB9FC8-3D12-47B2-A7F0-1F357F9DB2B8}" srcOrd="14" destOrd="0" presId="urn:microsoft.com/office/officeart/2005/8/layout/radial6"/>
    <dgm:cxn modelId="{19DC20ED-9834-4B90-A088-CC45CED81CBF}" type="presParOf" srcId="{6D4DC8EB-EC13-4989-84EE-2617210C5765}" destId="{C8A6C088-CF0C-4FF6-A14A-01E3D05A97BF}"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es-HN"/>
          </a:p>
        </p:txBody>
      </p:sp>
      <p:sp>
        <p:nvSpPr>
          <p:cNvPr id="3" name="2 Marcador de fecha"/>
          <p:cNvSpPr>
            <a:spLocks noGrp="1"/>
          </p:cNvSpPr>
          <p:nvPr>
            <p:ph type="dt" sz="quarter" idx="1"/>
          </p:nvPr>
        </p:nvSpPr>
        <p:spPr>
          <a:xfrm>
            <a:off x="5624272" y="0"/>
            <a:ext cx="4302231" cy="339884"/>
          </a:xfrm>
          <a:prstGeom prst="rect">
            <a:avLst/>
          </a:prstGeom>
        </p:spPr>
        <p:txBody>
          <a:bodyPr vert="horz" lIns="91440" tIns="45720" rIns="91440" bIns="45720" rtlCol="0"/>
          <a:lstStyle>
            <a:lvl1pPr algn="r">
              <a:defRPr sz="1200"/>
            </a:lvl1pPr>
          </a:lstStyle>
          <a:p>
            <a:fld id="{29A1C7B4-C39D-4D9F-BB20-D7D0C77AB52A}" type="datetimeFigureOut">
              <a:rPr lang="es-HN" smtClean="0"/>
              <a:pPr/>
              <a:t>09/04/2013</a:t>
            </a:fld>
            <a:endParaRPr lang="es-HN"/>
          </a:p>
        </p:txBody>
      </p:sp>
      <p:sp>
        <p:nvSpPr>
          <p:cNvPr id="4" name="3 Marcador de pie de página"/>
          <p:cNvSpPr>
            <a:spLocks noGrp="1"/>
          </p:cNvSpPr>
          <p:nvPr>
            <p:ph type="ftr" sz="quarter" idx="2"/>
          </p:nvPr>
        </p:nvSpPr>
        <p:spPr>
          <a:xfrm>
            <a:off x="1" y="6456218"/>
            <a:ext cx="4302231" cy="339884"/>
          </a:xfrm>
          <a:prstGeom prst="rect">
            <a:avLst/>
          </a:prstGeom>
        </p:spPr>
        <p:txBody>
          <a:bodyPr vert="horz" lIns="91440" tIns="45720" rIns="91440" bIns="45720" rtlCol="0" anchor="b"/>
          <a:lstStyle>
            <a:lvl1pPr algn="l">
              <a:defRPr sz="1200"/>
            </a:lvl1pPr>
          </a:lstStyle>
          <a:p>
            <a:endParaRPr lang="es-HN"/>
          </a:p>
        </p:txBody>
      </p:sp>
      <p:sp>
        <p:nvSpPr>
          <p:cNvPr id="5" name="4 Marcador de número de diapositiva"/>
          <p:cNvSpPr>
            <a:spLocks noGrp="1"/>
          </p:cNvSpPr>
          <p:nvPr>
            <p:ph type="sldNum" sz="quarter" idx="3"/>
          </p:nvPr>
        </p:nvSpPr>
        <p:spPr>
          <a:xfrm>
            <a:off x="5624272" y="6456218"/>
            <a:ext cx="4302231" cy="339884"/>
          </a:xfrm>
          <a:prstGeom prst="rect">
            <a:avLst/>
          </a:prstGeom>
        </p:spPr>
        <p:txBody>
          <a:bodyPr vert="horz" lIns="91440" tIns="45720" rIns="91440" bIns="45720" rtlCol="0" anchor="b"/>
          <a:lstStyle>
            <a:lvl1pPr algn="r">
              <a:defRPr sz="1200"/>
            </a:lvl1pPr>
          </a:lstStyle>
          <a:p>
            <a:fld id="{84A12709-8181-44C2-9ABF-241F1ED4DE77}" type="slidenum">
              <a:rPr lang="es-HN" smtClean="0"/>
              <a:pPr/>
              <a:t>‹Nº›</a:t>
            </a:fld>
            <a:endParaRPr lang="es-H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es-HN"/>
          </a:p>
        </p:txBody>
      </p:sp>
      <p:sp>
        <p:nvSpPr>
          <p:cNvPr id="3" name="2 Marcador de fecha"/>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67F31C29-7090-4CB9-BAFD-54B3597A9303}" type="datetimeFigureOut">
              <a:rPr lang="es-HN" smtClean="0"/>
              <a:pPr/>
              <a:t>09/04/2013</a:t>
            </a:fld>
            <a:endParaRPr lang="es-HN"/>
          </a:p>
        </p:txBody>
      </p:sp>
      <p:sp>
        <p:nvSpPr>
          <p:cNvPr id="4" name="3 Marcador de imagen de diapositiva"/>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s-HN"/>
          </a:p>
        </p:txBody>
      </p:sp>
      <p:sp>
        <p:nvSpPr>
          <p:cNvPr id="5" name="4 Marcador de notas"/>
          <p:cNvSpPr>
            <a:spLocks noGrp="1"/>
          </p:cNvSpPr>
          <p:nvPr>
            <p:ph type="body" sz="quarter" idx="3"/>
          </p:nvPr>
        </p:nvSpPr>
        <p:spPr>
          <a:xfrm>
            <a:off x="992823" y="3228895"/>
            <a:ext cx="7942580" cy="305895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6" name="5 Marcador de pie de página"/>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es-HN"/>
          </a:p>
        </p:txBody>
      </p:sp>
      <p:sp>
        <p:nvSpPr>
          <p:cNvPr id="7" name="6 Marcador de número de diapositiva"/>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71B1F086-64AB-45FC-89BF-DD189878F556}" type="slidenum">
              <a:rPr lang="es-HN" smtClean="0"/>
              <a:pPr/>
              <a:t>‹Nº›</a:t>
            </a:fld>
            <a:endParaRPr lang="es-HN"/>
          </a:p>
        </p:txBody>
      </p:sp>
    </p:spTree>
    <p:extLst>
      <p:ext uri="{BB962C8B-B14F-4D97-AF65-F5344CB8AC3E}">
        <p14:creationId xmlns:p14="http://schemas.microsoft.com/office/powerpoint/2010/main" xmlns="" val="330822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55000" lnSpcReduction="20000"/>
          </a:bodyPr>
          <a:lstStyle/>
          <a:p>
            <a:pPr eaLnBrk="1" fontAlgn="auto" hangingPunct="1">
              <a:spcBef>
                <a:spcPts val="0"/>
              </a:spcBef>
              <a:spcAft>
                <a:spcPts val="0"/>
              </a:spcAft>
              <a:defRPr/>
            </a:pPr>
            <a:endParaRPr lang="es-HN" dirty="0"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79E5B50-331C-48A2-A43C-182568071FEA}" type="slidenum">
              <a:rPr lang="es-HN" smtClean="0"/>
              <a:pPr>
                <a:defRPr/>
              </a:pPr>
              <a:t>18</a:t>
            </a:fld>
            <a:endParaRPr lang="es-H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lantilla-PP-roja-Plan-de-Nación-.jpg"/>
          <p:cNvPicPr>
            <a:picLocks noChangeAspect="1"/>
          </p:cNvPicPr>
          <p:nvPr userDrawn="1"/>
        </p:nvPicPr>
        <p:blipFill>
          <a:blip r:embed="rId2"/>
          <a:srcRect/>
          <a:stretch>
            <a:fillRect/>
          </a:stretch>
        </p:blipFill>
        <p:spPr bwMode="auto">
          <a:xfrm>
            <a:off x="0" y="-9525"/>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71D57797-B2EC-41A4-9989-82B404258602}" type="datetime1">
              <a:rPr lang="en-US" smtClean="0"/>
              <a:pPr>
                <a:defRPr/>
              </a:pPr>
              <a:t>4/9/2013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86015B-821E-47CB-9D50-055F42ED6087}"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11425A-3320-4ECB-B560-F6701F345B99}" type="datetime1">
              <a:rPr lang="en-US" smtClean="0"/>
              <a:pPr>
                <a:defRPr/>
              </a:pPr>
              <a:t>4/9/2013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82730C-9A63-4EEB-82BC-067BEDD3A4FD}"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59658-2FE9-4A2A-9D8D-54BA9F283161}" type="datetime1">
              <a:rPr lang="en-US" smtClean="0"/>
              <a:pPr>
                <a:defRPr/>
              </a:pPr>
              <a:t>4/9/2013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A6A950-0B92-4049-83BC-EE4A83C3F007}"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Plantilla-pp-Plan-de-Nacion-Amarilla-.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D70A15-9578-47B9-A9E8-CB5732B29E5C}" type="datetime1">
              <a:rPr lang="en-US" smtClean="0"/>
              <a:pPr>
                <a:defRPr/>
              </a:pPr>
              <a:t>4/9/2013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6CB41E-D2F3-4865-B517-79D0D4F280ED}"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Plantilla-verd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1A9645-778B-44CD-8C2E-B618EA79BE94}" type="datetime1">
              <a:rPr lang="en-US" smtClean="0"/>
              <a:pPr>
                <a:defRPr/>
              </a:pPr>
              <a:t>4/9/2013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44597C-7459-4471-9C61-B90982C16650}"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lantilla-PP-Azul-Plan-de-Nacion-.jpg"/>
          <p:cNvPicPr>
            <a:picLocks noChangeAspect="1"/>
          </p:cNvPicPr>
          <p:nvPr userDrawn="1"/>
        </p:nvPicPr>
        <p:blipFill>
          <a:blip r:embed="rId2"/>
          <a:srcRect/>
          <a:stretch>
            <a:fillRect/>
          </a:stretch>
        </p:blipFill>
        <p:spPr bwMode="auto">
          <a:xfrm>
            <a:off x="-9525" y="0"/>
            <a:ext cx="915352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3C8CD45C-3277-454A-A88F-084E0AF97A0C}" type="datetime1">
              <a:rPr lang="en-US" smtClean="0"/>
              <a:pPr>
                <a:defRPr/>
              </a:pPr>
              <a:t>4/9/2013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A4C70A6-78D0-403F-8F2D-EC4EA2CAB35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3BF620-33CB-4DD5-A399-61383606A88A}" type="datetime1">
              <a:rPr lang="en-US" smtClean="0"/>
              <a:pPr>
                <a:defRPr/>
              </a:pPr>
              <a:t>4/9/2013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990328-262A-486D-97A9-EF4EC74B4F72}"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22E470-B7ED-4705-AD2C-5077CCC850AA}" type="datetime1">
              <a:rPr lang="en-US" smtClean="0"/>
              <a:pPr>
                <a:defRPr/>
              </a:pPr>
              <a:t>4/9/2013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8EF0E0-51FA-4C1D-92D0-861CF56D1393}"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2E67A5-7825-412A-B2BD-EE507BC055CD}" type="datetime1">
              <a:rPr lang="en-US" smtClean="0"/>
              <a:pPr>
                <a:defRPr/>
              </a:pPr>
              <a:t>4/9/2013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B67208-8195-4942-8142-43953359C6AB}"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CD39C3-CE1C-4FE9-BF07-B69D7B7BB188}" type="datetime1">
              <a:rPr lang="en-US" smtClean="0"/>
              <a:pPr>
                <a:defRPr/>
              </a:pPr>
              <a:t>4/9/2013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3DC1DC-F2A4-4B1D-AAA3-28D42FB1843A}"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6820CF-A812-40BB-B187-AA53F29548EB}" type="datetime1">
              <a:rPr lang="en-US" smtClean="0"/>
              <a:pPr>
                <a:defRPr/>
              </a:pPr>
              <a:t>4/9/2013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5D09B4-0A1C-4886-BFF4-77A8D10B1728}"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lantilla_power_primer_slide.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27" name="Picture 9" descr="logo_powerpoint.png"/>
          <p:cNvPicPr>
            <a:picLocks noChangeAspect="1"/>
          </p:cNvPicPr>
          <p:nvPr userDrawn="1"/>
        </p:nvPicPr>
        <p:blipFill>
          <a:blip r:embed="rId14"/>
          <a:srcRect/>
          <a:stretch>
            <a:fillRect/>
          </a:stretch>
        </p:blipFill>
        <p:spPr bwMode="auto">
          <a:xfrm>
            <a:off x="800100" y="514350"/>
            <a:ext cx="7543800" cy="5829300"/>
          </a:xfrm>
          <a:prstGeom prst="rect">
            <a:avLst/>
          </a:prstGeom>
          <a:noFill/>
          <a:ln w="9525">
            <a:noFill/>
            <a:miter lim="800000"/>
            <a:headEnd/>
            <a:tailEnd/>
          </a:ln>
        </p:spPr>
      </p:pic>
      <p:sp>
        <p:nvSpPr>
          <p:cNvPr id="10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Click to edit Master title style</a:t>
            </a:r>
            <a:endParaRPr lang="en-US" smtClean="0"/>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A5FD2F5-F9A1-4763-A9FC-667DF764FE0A}" type="datetime1">
              <a:rPr lang="en-US" smtClean="0"/>
              <a:pPr>
                <a:defRPr/>
              </a:pPr>
              <a:t>4/9/2013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A5044FA-C9B4-4B74-8748-4CDC220982C1}"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image" Target="../media/image22.emf"/><Relationship Id="rId18" Type="http://schemas.openxmlformats.org/officeDocument/2006/relationships/image" Target="../media/image27.emf"/><Relationship Id="rId26" Type="http://schemas.openxmlformats.org/officeDocument/2006/relationships/image" Target="../media/image35.emf"/><Relationship Id="rId39" Type="http://schemas.openxmlformats.org/officeDocument/2006/relationships/image" Target="../media/image48.emf"/><Relationship Id="rId3" Type="http://schemas.openxmlformats.org/officeDocument/2006/relationships/image" Target="../media/image12.emf"/><Relationship Id="rId21" Type="http://schemas.openxmlformats.org/officeDocument/2006/relationships/image" Target="../media/image30.emf"/><Relationship Id="rId34" Type="http://schemas.openxmlformats.org/officeDocument/2006/relationships/image" Target="../media/image43.emf"/><Relationship Id="rId42" Type="http://schemas.openxmlformats.org/officeDocument/2006/relationships/image" Target="../media/image51.emf"/><Relationship Id="rId47" Type="http://schemas.openxmlformats.org/officeDocument/2006/relationships/image" Target="../media/image56.emf"/><Relationship Id="rId50" Type="http://schemas.openxmlformats.org/officeDocument/2006/relationships/image" Target="../media/image59.emf"/><Relationship Id="rId7" Type="http://schemas.openxmlformats.org/officeDocument/2006/relationships/image" Target="../media/image16.emf"/><Relationship Id="rId12" Type="http://schemas.openxmlformats.org/officeDocument/2006/relationships/image" Target="../media/image21.emf"/><Relationship Id="rId17" Type="http://schemas.openxmlformats.org/officeDocument/2006/relationships/image" Target="../media/image26.emf"/><Relationship Id="rId25" Type="http://schemas.openxmlformats.org/officeDocument/2006/relationships/image" Target="../media/image34.emf"/><Relationship Id="rId33" Type="http://schemas.openxmlformats.org/officeDocument/2006/relationships/image" Target="../media/image42.emf"/><Relationship Id="rId38" Type="http://schemas.openxmlformats.org/officeDocument/2006/relationships/image" Target="../media/image47.emf"/><Relationship Id="rId46" Type="http://schemas.openxmlformats.org/officeDocument/2006/relationships/image" Target="../media/image55.emf"/><Relationship Id="rId2" Type="http://schemas.openxmlformats.org/officeDocument/2006/relationships/image" Target="../media/image11.emf"/><Relationship Id="rId16" Type="http://schemas.openxmlformats.org/officeDocument/2006/relationships/image" Target="../media/image25.emf"/><Relationship Id="rId20" Type="http://schemas.openxmlformats.org/officeDocument/2006/relationships/image" Target="../media/image29.emf"/><Relationship Id="rId29" Type="http://schemas.openxmlformats.org/officeDocument/2006/relationships/image" Target="../media/image38.emf"/><Relationship Id="rId41" Type="http://schemas.openxmlformats.org/officeDocument/2006/relationships/image" Target="../media/image50.emf"/><Relationship Id="rId1" Type="http://schemas.openxmlformats.org/officeDocument/2006/relationships/slideLayout" Target="../slideLayouts/slideLayout4.xml"/><Relationship Id="rId6" Type="http://schemas.openxmlformats.org/officeDocument/2006/relationships/image" Target="../media/image15.emf"/><Relationship Id="rId11" Type="http://schemas.openxmlformats.org/officeDocument/2006/relationships/image" Target="../media/image20.emf"/><Relationship Id="rId24" Type="http://schemas.openxmlformats.org/officeDocument/2006/relationships/image" Target="../media/image33.emf"/><Relationship Id="rId32" Type="http://schemas.openxmlformats.org/officeDocument/2006/relationships/image" Target="../media/image41.emf"/><Relationship Id="rId37" Type="http://schemas.openxmlformats.org/officeDocument/2006/relationships/image" Target="../media/image46.emf"/><Relationship Id="rId40" Type="http://schemas.openxmlformats.org/officeDocument/2006/relationships/image" Target="../media/image49.emf"/><Relationship Id="rId45" Type="http://schemas.openxmlformats.org/officeDocument/2006/relationships/image" Target="../media/image54.emf"/><Relationship Id="rId5" Type="http://schemas.openxmlformats.org/officeDocument/2006/relationships/image" Target="../media/image14.emf"/><Relationship Id="rId15" Type="http://schemas.openxmlformats.org/officeDocument/2006/relationships/image" Target="../media/image24.emf"/><Relationship Id="rId23" Type="http://schemas.openxmlformats.org/officeDocument/2006/relationships/image" Target="../media/image32.emf"/><Relationship Id="rId28" Type="http://schemas.openxmlformats.org/officeDocument/2006/relationships/image" Target="../media/image37.emf"/><Relationship Id="rId36" Type="http://schemas.openxmlformats.org/officeDocument/2006/relationships/image" Target="../media/image45.emf"/><Relationship Id="rId49" Type="http://schemas.openxmlformats.org/officeDocument/2006/relationships/image" Target="../media/image58.emf"/><Relationship Id="rId10" Type="http://schemas.openxmlformats.org/officeDocument/2006/relationships/image" Target="../media/image19.emf"/><Relationship Id="rId19" Type="http://schemas.openxmlformats.org/officeDocument/2006/relationships/image" Target="../media/image28.emf"/><Relationship Id="rId31" Type="http://schemas.openxmlformats.org/officeDocument/2006/relationships/image" Target="../media/image40.emf"/><Relationship Id="rId44" Type="http://schemas.openxmlformats.org/officeDocument/2006/relationships/image" Target="../media/image53.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 Id="rId22" Type="http://schemas.openxmlformats.org/officeDocument/2006/relationships/image" Target="../media/image31.emf"/><Relationship Id="rId27" Type="http://schemas.openxmlformats.org/officeDocument/2006/relationships/image" Target="../media/image36.emf"/><Relationship Id="rId30" Type="http://schemas.openxmlformats.org/officeDocument/2006/relationships/image" Target="../media/image39.emf"/><Relationship Id="rId35" Type="http://schemas.openxmlformats.org/officeDocument/2006/relationships/image" Target="../media/image44.emf"/><Relationship Id="rId43" Type="http://schemas.openxmlformats.org/officeDocument/2006/relationships/image" Target="../media/image52.emf"/><Relationship Id="rId48" Type="http://schemas.openxmlformats.org/officeDocument/2006/relationships/image" Target="../media/image57.emf"/><Relationship Id="rId8" Type="http://schemas.openxmlformats.org/officeDocument/2006/relationships/image" Target="../media/image17.emf"/><Relationship Id="rId51" Type="http://schemas.openxmlformats.org/officeDocument/2006/relationships/image" Target="../media/image60.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lantilla_power_primer_slide.jpg"/>
          <p:cNvPicPr>
            <a:picLocks noChangeAspect="1"/>
          </p:cNvPicPr>
          <p:nvPr/>
        </p:nvPicPr>
        <p:blipFill>
          <a:blip r:embed="rId2"/>
          <a:srcRect/>
          <a:stretch>
            <a:fillRect/>
          </a:stretch>
        </p:blipFill>
        <p:spPr bwMode="auto">
          <a:xfrm>
            <a:off x="0" y="139700"/>
            <a:ext cx="9144000" cy="6858000"/>
          </a:xfrm>
          <a:prstGeom prst="rect">
            <a:avLst/>
          </a:prstGeom>
          <a:noFill/>
          <a:ln w="9525">
            <a:noFill/>
            <a:miter lim="800000"/>
            <a:headEnd/>
            <a:tailEnd/>
          </a:ln>
        </p:spPr>
      </p:pic>
      <p:sp>
        <p:nvSpPr>
          <p:cNvPr id="6146" name="1 Título"/>
          <p:cNvSpPr>
            <a:spLocks noGrp="1"/>
          </p:cNvSpPr>
          <p:nvPr>
            <p:ph type="ctrTitle"/>
          </p:nvPr>
        </p:nvSpPr>
        <p:spPr>
          <a:xfrm>
            <a:off x="1219200" y="2803662"/>
            <a:ext cx="6886575" cy="2024400"/>
          </a:xfrm>
        </p:spPr>
        <p:txBody>
          <a:bodyPr/>
          <a:lstStyle/>
          <a:p>
            <a:pPr>
              <a:defRPr/>
            </a:pPr>
            <a:r>
              <a:rPr lang="es-HN" sz="3600" b="1" dirty="0" smtClean="0">
                <a:effectLst>
                  <a:outerShdw blurRad="38100" dist="38100" dir="2700000" algn="tl">
                    <a:srgbClr val="000000">
                      <a:alpha val="43137"/>
                    </a:srgbClr>
                  </a:outerShdw>
                </a:effectLst>
              </a:rPr>
              <a:t>La Planificación Regional y Sectorial en la Marco del Sistema Nacional de Planificación del Desarrollo de Honduras</a:t>
            </a:r>
          </a:p>
        </p:txBody>
      </p:sp>
      <p:pic>
        <p:nvPicPr>
          <p:cNvPr id="2053" name="Imagen 1" descr="http://www.alacan.com/forum/subidas/goticojulie/20081217211128_escudo_honduras.gif"/>
          <p:cNvPicPr>
            <a:picLocks noChangeAspect="1" noChangeArrowheads="1"/>
          </p:cNvPicPr>
          <p:nvPr/>
        </p:nvPicPr>
        <p:blipFill>
          <a:blip r:embed="rId3"/>
          <a:srcRect/>
          <a:stretch>
            <a:fillRect/>
          </a:stretch>
        </p:blipFill>
        <p:spPr bwMode="auto">
          <a:xfrm>
            <a:off x="4149372" y="5538"/>
            <a:ext cx="904047" cy="1058988"/>
          </a:xfrm>
          <a:prstGeom prst="rect">
            <a:avLst/>
          </a:prstGeom>
          <a:solidFill>
            <a:schemeClr val="bg1"/>
          </a:solidFill>
          <a:ln w="9525">
            <a:noFill/>
            <a:miter lim="800000"/>
            <a:headEnd/>
            <a:tailEnd/>
          </a:ln>
        </p:spPr>
      </p:pic>
      <p:sp>
        <p:nvSpPr>
          <p:cNvPr id="6" name="5 CuadroTexto"/>
          <p:cNvSpPr txBox="1"/>
          <p:nvPr/>
        </p:nvSpPr>
        <p:spPr>
          <a:xfrm>
            <a:off x="762137" y="1105470"/>
            <a:ext cx="7617791" cy="1015663"/>
          </a:xfrm>
          <a:prstGeom prst="rect">
            <a:avLst/>
          </a:prstGeom>
          <a:noFill/>
        </p:spPr>
        <p:txBody>
          <a:bodyPr wrap="none" rtlCol="0">
            <a:spAutoFit/>
          </a:bodyPr>
          <a:lstStyle/>
          <a:p>
            <a:pPr algn="ctr"/>
            <a:r>
              <a:rPr lang="es-HN" sz="2000" b="1" dirty="0" smtClean="0"/>
              <a:t>Secretaría Técnica de Planificación y Cooperación Externa</a:t>
            </a:r>
          </a:p>
          <a:p>
            <a:pPr algn="ctr"/>
            <a:r>
              <a:rPr lang="es-HN" sz="2000" b="1" dirty="0" smtClean="0"/>
              <a:t>SEPLAN</a:t>
            </a:r>
          </a:p>
          <a:p>
            <a:pPr algn="ctr"/>
            <a:r>
              <a:rPr lang="es-HN" sz="2000" b="1" dirty="0" smtClean="0"/>
              <a:t>Dirección General de Planificación y Seguimiento</a:t>
            </a:r>
            <a:endParaRPr lang="es-HN" sz="2000" b="1" dirty="0"/>
          </a:p>
        </p:txBody>
      </p:sp>
      <p:sp>
        <p:nvSpPr>
          <p:cNvPr id="7" name="6 CuadroTexto"/>
          <p:cNvSpPr txBox="1"/>
          <p:nvPr/>
        </p:nvSpPr>
        <p:spPr>
          <a:xfrm>
            <a:off x="7524750" y="6162675"/>
            <a:ext cx="1287532" cy="369332"/>
          </a:xfrm>
          <a:prstGeom prst="rect">
            <a:avLst/>
          </a:prstGeom>
          <a:noFill/>
        </p:spPr>
        <p:txBody>
          <a:bodyPr wrap="none" rtlCol="0">
            <a:spAutoFit/>
          </a:bodyPr>
          <a:lstStyle/>
          <a:p>
            <a:r>
              <a:rPr lang="es-MX" b="1" dirty="0" smtClean="0"/>
              <a:t>Abril 2013</a:t>
            </a:r>
            <a:endParaRPr lang="es-HN"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95264" y="95250"/>
            <a:ext cx="4595812" cy="323850"/>
          </a:xfrm>
        </p:spPr>
        <p:txBody>
          <a:bodyPr/>
          <a:lstStyle/>
          <a:p>
            <a:pPr algn="l" eaLnBrk="1" hangingPunct="1"/>
            <a:r>
              <a:rPr lang="es-ES" sz="2800" b="1" dirty="0" smtClean="0">
                <a:solidFill>
                  <a:schemeClr val="tx1"/>
                </a:solidFill>
              </a:rPr>
              <a:t>DEFINICIÓN DEL SISTEMA</a:t>
            </a:r>
            <a:r>
              <a:rPr lang="es-ES" sz="2800" dirty="0" smtClean="0">
                <a:solidFill>
                  <a:schemeClr val="tx1"/>
                </a:solidFill>
              </a:rPr>
              <a:t> </a:t>
            </a:r>
          </a:p>
        </p:txBody>
      </p:sp>
      <p:sp>
        <p:nvSpPr>
          <p:cNvPr id="5" name="Rectangle 3"/>
          <p:cNvSpPr>
            <a:spLocks noGrp="1" noChangeArrowheads="1"/>
          </p:cNvSpPr>
          <p:nvPr>
            <p:ph idx="1"/>
          </p:nvPr>
        </p:nvSpPr>
        <p:spPr>
          <a:xfrm>
            <a:off x="-236537" y="4219575"/>
            <a:ext cx="7924800" cy="2501900"/>
          </a:xfrm>
        </p:spPr>
        <p:txBody>
          <a:bodyPr/>
          <a:lstStyle/>
          <a:p>
            <a:pPr eaLnBrk="1" hangingPunct="1">
              <a:lnSpc>
                <a:spcPct val="80000"/>
              </a:lnSpc>
            </a:pPr>
            <a:endParaRPr lang="es-ES" sz="1600" dirty="0" smtClean="0"/>
          </a:p>
          <a:p>
            <a:pPr eaLnBrk="1" hangingPunct="1">
              <a:lnSpc>
                <a:spcPct val="80000"/>
              </a:lnSpc>
            </a:pPr>
            <a:endParaRPr lang="es-ES" sz="1600" dirty="0" smtClean="0"/>
          </a:p>
          <a:p>
            <a:pPr eaLnBrk="1" hangingPunct="1">
              <a:lnSpc>
                <a:spcPct val="80000"/>
              </a:lnSpc>
            </a:pPr>
            <a:endParaRPr lang="es-ES" sz="1600" dirty="0" smtClean="0"/>
          </a:p>
          <a:p>
            <a:pPr algn="just" eaLnBrk="1" hangingPunct="1">
              <a:lnSpc>
                <a:spcPct val="80000"/>
              </a:lnSpc>
              <a:buClr>
                <a:srgbClr val="0033CC"/>
              </a:buClr>
              <a:buFont typeface="Wingdings" pitchFamily="2" charset="2"/>
              <a:buChar char="Ø"/>
            </a:pPr>
            <a:endParaRPr lang="es-ES" sz="2000" dirty="0" smtClean="0"/>
          </a:p>
        </p:txBody>
      </p:sp>
      <p:sp>
        <p:nvSpPr>
          <p:cNvPr id="6" name="5 CuadroTexto"/>
          <p:cNvSpPr txBox="1"/>
          <p:nvPr/>
        </p:nvSpPr>
        <p:spPr>
          <a:xfrm>
            <a:off x="733425" y="2175190"/>
            <a:ext cx="8058275" cy="3588675"/>
          </a:xfrm>
          <a:prstGeom prst="rect">
            <a:avLst/>
          </a:prstGeom>
          <a:noFill/>
        </p:spPr>
        <p:txBody>
          <a:bodyPr wrap="square" rtlCol="0">
            <a:spAutoFit/>
          </a:bodyPr>
          <a:lstStyle/>
          <a:p>
            <a:pPr marL="361950" indent="-361950" algn="just" eaLnBrk="1" hangingPunct="1">
              <a:lnSpc>
                <a:spcPct val="80000"/>
              </a:lnSpc>
              <a:buClr>
                <a:srgbClr val="0033CC"/>
              </a:buClr>
              <a:buFont typeface="Wingdings" pitchFamily="2" charset="2"/>
              <a:buChar char="Ø"/>
            </a:pPr>
            <a:r>
              <a:rPr lang="es-ES" sz="2000" dirty="0" smtClean="0"/>
              <a:t>El Sistema Nacional de Planificación del Desarrollo de Honduras, se define como la </a:t>
            </a:r>
            <a:r>
              <a:rPr lang="es-ES" sz="2000" b="1" dirty="0" smtClean="0">
                <a:solidFill>
                  <a:srgbClr val="C00000"/>
                </a:solidFill>
              </a:rPr>
              <a:t>articulación de los procesos de planificación</a:t>
            </a:r>
            <a:r>
              <a:rPr lang="es-ES" sz="2000" dirty="0" smtClean="0"/>
              <a:t> central, sectorial, institucional, con los procesos de planificación nacional, regional, departamental municipal y de ordenamiento territorial;</a:t>
            </a:r>
            <a:r>
              <a:rPr lang="es-MX" sz="2000" dirty="0" smtClean="0"/>
              <a:t> que se expresa en normas y procedimientos de cumplimiento general que establecen la forma y los mecanismos de participación, a través </a:t>
            </a:r>
            <a:r>
              <a:rPr lang="es-ES" sz="2000" dirty="0" smtClean="0"/>
              <a:t>de las instancias de planificación definidas en la Ley y de la interrelación con otros sistemas gubernamentales.</a:t>
            </a:r>
          </a:p>
          <a:p>
            <a:pPr marL="361950" indent="-361950" algn="just" eaLnBrk="1" hangingPunct="1">
              <a:lnSpc>
                <a:spcPct val="80000"/>
              </a:lnSpc>
              <a:buClr>
                <a:srgbClr val="0033CC"/>
              </a:buClr>
              <a:buFont typeface="Wingdings" pitchFamily="2" charset="2"/>
              <a:buChar char="Ø"/>
            </a:pPr>
            <a:endParaRPr lang="es-ES" sz="2000" dirty="0" smtClean="0"/>
          </a:p>
          <a:p>
            <a:pPr marL="361950" indent="-361950" algn="just" eaLnBrk="1" hangingPunct="1">
              <a:lnSpc>
                <a:spcPct val="80000"/>
              </a:lnSpc>
              <a:buClr>
                <a:srgbClr val="0033CC"/>
              </a:buClr>
              <a:buFont typeface="Wingdings" pitchFamily="2" charset="2"/>
              <a:buChar char="Ø"/>
            </a:pPr>
            <a:r>
              <a:rPr lang="es-ES" sz="2000" dirty="0" smtClean="0"/>
              <a:t>A la vez se concibe, como un </a:t>
            </a:r>
            <a:r>
              <a:rPr lang="es-ES" sz="2000" b="1" dirty="0" smtClean="0">
                <a:solidFill>
                  <a:srgbClr val="C00000"/>
                </a:solidFill>
              </a:rPr>
              <a:t>modelo de gestión sistematizado </a:t>
            </a:r>
            <a:r>
              <a:rPr lang="es-ES" sz="2000" dirty="0" smtClean="0"/>
              <a:t>basado en la visión estratégica de país y en la determinación de políticas públicas; que articula la gestión de ordenamiento territorial, de inversión pública y de la cooperación internacional</a:t>
            </a:r>
            <a:r>
              <a:rPr lang="es-ES" sz="2400" dirty="0" smtClean="0"/>
              <a:t>.</a:t>
            </a:r>
            <a:endParaRPr lang="es-HN" sz="2400" dirty="0"/>
          </a:p>
        </p:txBody>
      </p:sp>
      <p:sp>
        <p:nvSpPr>
          <p:cNvPr id="7" name="6 CuadroTexto"/>
          <p:cNvSpPr txBox="1"/>
          <p:nvPr/>
        </p:nvSpPr>
        <p:spPr>
          <a:xfrm>
            <a:off x="214439" y="305050"/>
            <a:ext cx="8929561" cy="830997"/>
          </a:xfrm>
          <a:prstGeom prst="rect">
            <a:avLst/>
          </a:prstGeom>
          <a:noFill/>
        </p:spPr>
        <p:txBody>
          <a:bodyPr wrap="square" rtlCol="0">
            <a:spAutoFit/>
          </a:bodyPr>
          <a:lstStyle/>
          <a:p>
            <a:r>
              <a:rPr lang="es-ES" sz="2400" dirty="0" smtClean="0"/>
              <a:t>El Sistema Nacional de Planificación del Desarrollo de Honduras, </a:t>
            </a:r>
            <a:r>
              <a:rPr lang="es-ES" sz="2400" b="1" dirty="0" smtClean="0">
                <a:solidFill>
                  <a:srgbClr val="C00000"/>
                </a:solidFill>
              </a:rPr>
              <a:t>no es:</a:t>
            </a:r>
            <a:endParaRPr lang="es-HN" sz="2400" b="1" dirty="0">
              <a:solidFill>
                <a:srgbClr val="C00000"/>
              </a:solidFill>
            </a:endParaRPr>
          </a:p>
        </p:txBody>
      </p:sp>
      <p:sp>
        <p:nvSpPr>
          <p:cNvPr id="8" name="7 CuadroTexto"/>
          <p:cNvSpPr txBox="1"/>
          <p:nvPr/>
        </p:nvSpPr>
        <p:spPr>
          <a:xfrm>
            <a:off x="2771775" y="879256"/>
            <a:ext cx="3443571" cy="1015663"/>
          </a:xfrm>
          <a:prstGeom prst="rect">
            <a:avLst/>
          </a:prstGeom>
          <a:noFill/>
        </p:spPr>
        <p:txBody>
          <a:bodyPr wrap="none" rtlCol="0">
            <a:spAutoFit/>
          </a:bodyPr>
          <a:lstStyle/>
          <a:p>
            <a:pPr marL="180975" lvl="1" indent="-180975">
              <a:buFont typeface="Arial" pitchFamily="34" charset="0"/>
              <a:buChar char="•"/>
            </a:pPr>
            <a:r>
              <a:rPr lang="es-HN" sz="2000" dirty="0" smtClean="0"/>
              <a:t>Un sistema de información</a:t>
            </a:r>
          </a:p>
          <a:p>
            <a:pPr marL="180975" lvl="1" indent="-180975">
              <a:buFont typeface="Arial" pitchFamily="34" charset="0"/>
              <a:buChar char="•"/>
            </a:pPr>
            <a:r>
              <a:rPr lang="es-HN" sz="2000" dirty="0" smtClean="0"/>
              <a:t>Una plataforma informática</a:t>
            </a:r>
          </a:p>
          <a:p>
            <a:pPr marL="180975" lvl="1" indent="-180975">
              <a:buFont typeface="Arial" pitchFamily="34" charset="0"/>
              <a:buChar char="•"/>
            </a:pPr>
            <a:r>
              <a:rPr lang="es-HN" sz="2000" dirty="0" smtClean="0"/>
              <a:t>Una base de datos</a:t>
            </a:r>
            <a:endParaRPr lang="es-HN"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7" descr="TIMELINE.png"/>
          <p:cNvPicPr>
            <a:picLocks noChangeAspect="1"/>
          </p:cNvPicPr>
          <p:nvPr/>
        </p:nvPicPr>
        <p:blipFill>
          <a:blip r:embed="rId2"/>
          <a:srcRect/>
          <a:stretch>
            <a:fillRect/>
          </a:stretch>
        </p:blipFill>
        <p:spPr bwMode="auto">
          <a:xfrm>
            <a:off x="336475" y="668390"/>
            <a:ext cx="7489825" cy="1828800"/>
          </a:xfrm>
          <a:prstGeom prst="rect">
            <a:avLst/>
          </a:prstGeom>
          <a:noFill/>
          <a:ln w="9525">
            <a:noFill/>
            <a:miter lim="800000"/>
            <a:headEnd/>
            <a:tailEnd/>
          </a:ln>
        </p:spPr>
      </p:pic>
      <p:sp>
        <p:nvSpPr>
          <p:cNvPr id="4" name="Rectangle 5"/>
          <p:cNvSpPr>
            <a:spLocks noGrp="1" noChangeArrowheads="1"/>
          </p:cNvSpPr>
          <p:nvPr>
            <p:ph type="body" sz="half" idx="4294967295"/>
          </p:nvPr>
        </p:nvSpPr>
        <p:spPr>
          <a:xfrm>
            <a:off x="686675" y="2310124"/>
            <a:ext cx="7828675" cy="4314825"/>
          </a:xfrm>
          <a:prstGeom prst="rect">
            <a:avLst/>
          </a:prstGeom>
        </p:spPr>
        <p:txBody>
          <a:bodyPr/>
          <a:lstStyle/>
          <a:p>
            <a:pPr marL="533400" indent="-533400" eaLnBrk="1" hangingPunct="1"/>
            <a:endParaRPr lang="es-ES" sz="1200" b="1" dirty="0" smtClean="0"/>
          </a:p>
          <a:p>
            <a:pPr marL="542925" indent="-542925" eaLnBrk="1" hangingPunct="1">
              <a:buClr>
                <a:srgbClr val="0033CC"/>
              </a:buClr>
              <a:buFont typeface="Wingdings" pitchFamily="2" charset="2"/>
              <a:buChar char="Ø"/>
            </a:pPr>
            <a:r>
              <a:rPr lang="es-ES" sz="1800" b="1" dirty="0" smtClean="0"/>
              <a:t>Definición de Visión de País que se concretiza en Planes de Nación y Planes de Gobierno.</a:t>
            </a:r>
          </a:p>
          <a:p>
            <a:pPr marL="542925" indent="-542925" eaLnBrk="1" hangingPunct="1">
              <a:buClr>
                <a:srgbClr val="0033CC"/>
              </a:buClr>
              <a:buFont typeface="Wingdings" pitchFamily="2" charset="2"/>
              <a:buChar char="Ø"/>
            </a:pPr>
            <a:r>
              <a:rPr lang="es-ES" sz="1800" b="1" dirty="0" smtClean="0">
                <a:solidFill>
                  <a:srgbClr val="FF0000"/>
                </a:solidFill>
              </a:rPr>
              <a:t>Planificación de Corto, Mediano y Largo Plazo en niveles Institucional, Sectorial y Nacional.</a:t>
            </a:r>
          </a:p>
          <a:p>
            <a:pPr marL="542925" indent="-542925" eaLnBrk="1" hangingPunct="1">
              <a:buClr>
                <a:srgbClr val="0033CC"/>
              </a:buClr>
              <a:buFont typeface="Wingdings" pitchFamily="2" charset="2"/>
              <a:buChar char="Ø"/>
            </a:pPr>
            <a:r>
              <a:rPr lang="es-ES" sz="1800" b="1" dirty="0" smtClean="0">
                <a:solidFill>
                  <a:srgbClr val="FF0000"/>
                </a:solidFill>
              </a:rPr>
              <a:t>Planificación en ámbitos Local, Municipal, Regional y Nacional.</a:t>
            </a:r>
          </a:p>
          <a:p>
            <a:pPr marL="542925" indent="-542925" eaLnBrk="1" hangingPunct="1">
              <a:buClr>
                <a:srgbClr val="0033CC"/>
              </a:buClr>
              <a:buFont typeface="Wingdings" pitchFamily="2" charset="2"/>
              <a:buChar char="Ø"/>
            </a:pPr>
            <a:r>
              <a:rPr lang="es-ES" sz="1800" b="1" dirty="0" smtClean="0"/>
              <a:t>Seguimiento, Monitoreo y Evaluación.</a:t>
            </a:r>
          </a:p>
          <a:p>
            <a:pPr marL="542925" indent="-542925" eaLnBrk="1" hangingPunct="1">
              <a:buClr>
                <a:srgbClr val="0033CC"/>
              </a:buClr>
              <a:buFont typeface="Wingdings" pitchFamily="2" charset="2"/>
              <a:buChar char="Ø"/>
            </a:pPr>
            <a:r>
              <a:rPr lang="es-ES" sz="1800" b="1" dirty="0" smtClean="0"/>
              <a:t>Formulación de Normas y Procedimientos Técnicos y Administrativos para los diferentes Procesos.</a:t>
            </a:r>
          </a:p>
          <a:p>
            <a:pPr marL="542925" indent="-542925" eaLnBrk="1" hangingPunct="1">
              <a:buClr>
                <a:srgbClr val="0033CC"/>
              </a:buClr>
              <a:buFont typeface="Wingdings" pitchFamily="2" charset="2"/>
              <a:buChar char="Ø"/>
            </a:pPr>
            <a:r>
              <a:rPr lang="es-ES" sz="1800" b="1" dirty="0" smtClean="0"/>
              <a:t>Gestión y Orientación de la Cooperación Internacional para el Desarrollo.</a:t>
            </a:r>
          </a:p>
          <a:p>
            <a:pPr marL="542925" indent="-542925" eaLnBrk="1" hangingPunct="1">
              <a:buClr>
                <a:srgbClr val="0033CC"/>
              </a:buClr>
              <a:buFont typeface="Wingdings" pitchFamily="2" charset="2"/>
              <a:buChar char="Ø"/>
            </a:pPr>
            <a:r>
              <a:rPr lang="es-ES" sz="1800" b="1" dirty="0" smtClean="0"/>
              <a:t>Creación y Fortalecimiento de Capacidades para los Procesos que demanda el Sistema.</a:t>
            </a:r>
          </a:p>
          <a:p>
            <a:pPr marL="542925" indent="-542925" eaLnBrk="1" hangingPunct="1">
              <a:buClr>
                <a:srgbClr val="0033CC"/>
              </a:buClr>
              <a:buFont typeface="Wingdings" pitchFamily="2" charset="2"/>
              <a:buChar char="Ø"/>
            </a:pPr>
            <a:r>
              <a:rPr lang="es-ES" sz="1800" b="1" dirty="0" smtClean="0"/>
              <a:t>Socialización, Divulgación, y Difusión de Información.</a:t>
            </a:r>
          </a:p>
          <a:p>
            <a:pPr marL="542925" indent="-542925" eaLnBrk="1" hangingPunct="1">
              <a:buClr>
                <a:srgbClr val="0033CC"/>
              </a:buClr>
              <a:buFont typeface="Wingdings" pitchFamily="2" charset="2"/>
              <a:buChar char="Ø"/>
            </a:pPr>
            <a:r>
              <a:rPr lang="es-ES" sz="1800" b="1" dirty="0" smtClean="0"/>
              <a:t>Auditoria Social y Rendición de Cuentas en todos los Niveles y Ámbitos.</a:t>
            </a:r>
          </a:p>
          <a:p>
            <a:pPr marL="533400" indent="-533400" eaLnBrk="1" hangingPunct="1"/>
            <a:endParaRPr lang="es-ES" sz="1200" b="1" dirty="0" smtClean="0"/>
          </a:p>
          <a:p>
            <a:pPr marL="533400" indent="-533400" eaLnBrk="1" hangingPunct="1"/>
            <a:endParaRPr lang="es-ES" sz="1200" b="1" dirty="0" smtClean="0"/>
          </a:p>
        </p:txBody>
      </p:sp>
      <p:sp>
        <p:nvSpPr>
          <p:cNvPr id="5" name="4 CuadroTexto"/>
          <p:cNvSpPr txBox="1"/>
          <p:nvPr/>
        </p:nvSpPr>
        <p:spPr>
          <a:xfrm>
            <a:off x="171450" y="130314"/>
            <a:ext cx="8096250" cy="707886"/>
          </a:xfrm>
          <a:prstGeom prst="rect">
            <a:avLst/>
          </a:prstGeom>
          <a:noFill/>
        </p:spPr>
        <p:txBody>
          <a:bodyPr wrap="square" rtlCol="0">
            <a:spAutoFit/>
          </a:bodyPr>
          <a:lstStyle/>
          <a:p>
            <a:pPr algn="just"/>
            <a:r>
              <a:rPr lang="es-HN" sz="2000" b="1" dirty="0" smtClean="0"/>
              <a:t>PROCESOS DEL SISTEMA NACIONAL DE PLANIFICACION DEL DESARROLLO</a:t>
            </a:r>
            <a:r>
              <a:rPr lang="es-HN" b="1" dirty="0" smtClean="0"/>
              <a:t>:</a:t>
            </a:r>
            <a:endParaRPr lang="es-HN"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sz="half" idx="1"/>
          </p:nvPr>
        </p:nvSpPr>
        <p:spPr>
          <a:xfrm>
            <a:off x="233363" y="1209675"/>
            <a:ext cx="4300537" cy="4419600"/>
          </a:xfrm>
        </p:spPr>
        <p:txBody>
          <a:bodyPr/>
          <a:lstStyle/>
          <a:p>
            <a:pPr marL="533400" indent="-533400" eaLnBrk="1" hangingPunct="1">
              <a:lnSpc>
                <a:spcPct val="90000"/>
              </a:lnSpc>
              <a:buClr>
                <a:srgbClr val="0033CC"/>
              </a:buClr>
              <a:buFont typeface="Wingdings" pitchFamily="2" charset="2"/>
              <a:buChar char="Ø"/>
            </a:pPr>
            <a:r>
              <a:rPr lang="es-MX" sz="1800" b="1" dirty="0" smtClean="0">
                <a:solidFill>
                  <a:srgbClr val="FF0000"/>
                </a:solidFill>
              </a:rPr>
              <a:t>Estrategia de Desarrollo.</a:t>
            </a:r>
            <a:r>
              <a:rPr lang="es-ES" sz="1800" dirty="0" smtClean="0">
                <a:solidFill>
                  <a:srgbClr val="FF0000"/>
                </a:solidFill>
              </a:rPr>
              <a:t> </a:t>
            </a:r>
          </a:p>
          <a:p>
            <a:pPr marL="809625" lvl="1" indent="-266700" eaLnBrk="1" hangingPunct="1">
              <a:lnSpc>
                <a:spcPct val="90000"/>
              </a:lnSpc>
              <a:buFont typeface="Wingdings" pitchFamily="2" charset="2"/>
              <a:buAutoNum type="arabicPeriod"/>
            </a:pPr>
            <a:r>
              <a:rPr lang="es-MX" sz="1600" b="1" dirty="0" smtClean="0"/>
              <a:t>Visión de País.</a:t>
            </a:r>
          </a:p>
          <a:p>
            <a:pPr marL="809625" lvl="1" indent="-266700" eaLnBrk="1" hangingPunct="1">
              <a:lnSpc>
                <a:spcPct val="90000"/>
              </a:lnSpc>
              <a:buFont typeface="Wingdings" pitchFamily="2" charset="2"/>
              <a:buAutoNum type="arabicPeriod"/>
            </a:pPr>
            <a:r>
              <a:rPr lang="es-MX" sz="1600" b="1" dirty="0" smtClean="0"/>
              <a:t>Plan de Nación</a:t>
            </a:r>
          </a:p>
          <a:p>
            <a:pPr marL="809625" lvl="1" indent="-266700" eaLnBrk="1" hangingPunct="1">
              <a:lnSpc>
                <a:spcPct val="90000"/>
              </a:lnSpc>
              <a:buFont typeface="Wingdings" pitchFamily="2" charset="2"/>
              <a:buAutoNum type="arabicPeriod" startAt="2"/>
            </a:pPr>
            <a:r>
              <a:rPr lang="es-MX" sz="1600" b="1" dirty="0" smtClean="0"/>
              <a:t>Planes de Gobierno</a:t>
            </a:r>
          </a:p>
          <a:p>
            <a:pPr marL="809625" lvl="1" indent="-266700" eaLnBrk="1" hangingPunct="1">
              <a:lnSpc>
                <a:spcPct val="90000"/>
              </a:lnSpc>
              <a:buFont typeface="Wingdings" pitchFamily="2" charset="2"/>
              <a:buAutoNum type="arabicPeriod" startAt="2"/>
            </a:pPr>
            <a:r>
              <a:rPr lang="es-MX" sz="1600" b="1" dirty="0" smtClean="0"/>
              <a:t>Objetivos de Desarrollo del Milenio</a:t>
            </a:r>
          </a:p>
          <a:p>
            <a:pPr marL="533400" indent="-533400" eaLnBrk="1" hangingPunct="1">
              <a:lnSpc>
                <a:spcPct val="90000"/>
              </a:lnSpc>
              <a:buFont typeface="Wingdings" pitchFamily="2" charset="2"/>
              <a:buNone/>
            </a:pPr>
            <a:endParaRPr lang="es-HN" sz="1600" b="1" dirty="0" smtClean="0"/>
          </a:p>
          <a:p>
            <a:pPr marL="533400" indent="-533400" eaLnBrk="1" hangingPunct="1">
              <a:lnSpc>
                <a:spcPct val="90000"/>
              </a:lnSpc>
              <a:buClr>
                <a:srgbClr val="0033CC"/>
              </a:buClr>
              <a:buFont typeface="Wingdings" pitchFamily="2" charset="2"/>
              <a:buChar char="Ø"/>
            </a:pPr>
            <a:r>
              <a:rPr lang="es-HN" sz="1600" b="1" dirty="0" smtClean="0"/>
              <a:t> </a:t>
            </a:r>
            <a:r>
              <a:rPr lang="es-HN" sz="1800" b="1" dirty="0" smtClean="0">
                <a:solidFill>
                  <a:srgbClr val="FF0000"/>
                </a:solidFill>
              </a:rPr>
              <a:t>Políticas y Programas.</a:t>
            </a:r>
          </a:p>
          <a:p>
            <a:pPr marL="809625" lvl="1" indent="-266700" eaLnBrk="1" hangingPunct="1">
              <a:lnSpc>
                <a:spcPct val="90000"/>
              </a:lnSpc>
              <a:buFont typeface="Wingdings" pitchFamily="2" charset="2"/>
              <a:buAutoNum type="arabicPeriod"/>
            </a:pPr>
            <a:r>
              <a:rPr lang="es-HN" sz="1600" b="1" dirty="0" smtClean="0"/>
              <a:t>Marco Macroeconómico de Mediano Plazo</a:t>
            </a:r>
          </a:p>
          <a:p>
            <a:pPr marL="809625" lvl="1" indent="-266700" eaLnBrk="1" hangingPunct="1">
              <a:lnSpc>
                <a:spcPct val="90000"/>
              </a:lnSpc>
              <a:buFont typeface="Wingdings" pitchFamily="2" charset="2"/>
              <a:buAutoNum type="arabicPeriod"/>
            </a:pPr>
            <a:r>
              <a:rPr lang="es-HN" sz="1600" b="1" dirty="0" smtClean="0"/>
              <a:t>Programas / Políticas Sectoriales</a:t>
            </a:r>
          </a:p>
          <a:p>
            <a:pPr marL="809625" lvl="1" indent="-266700" eaLnBrk="1" hangingPunct="1">
              <a:lnSpc>
                <a:spcPct val="90000"/>
              </a:lnSpc>
              <a:buFont typeface="Wingdings" pitchFamily="2" charset="2"/>
              <a:buAutoNum type="arabicPeriod"/>
            </a:pPr>
            <a:r>
              <a:rPr lang="es-HN" sz="1600" b="1" dirty="0" smtClean="0"/>
              <a:t>Programa Financiero de Mediano Plazo</a:t>
            </a:r>
          </a:p>
          <a:p>
            <a:pPr marL="809625" lvl="1" indent="-266700" eaLnBrk="1" hangingPunct="1">
              <a:lnSpc>
                <a:spcPct val="90000"/>
              </a:lnSpc>
              <a:buFont typeface="Wingdings" pitchFamily="2" charset="2"/>
              <a:buAutoNum type="arabicPeriod"/>
            </a:pPr>
            <a:r>
              <a:rPr lang="es-MX" sz="1600" b="1" dirty="0" smtClean="0"/>
              <a:t>Presupuesto Plurianual</a:t>
            </a:r>
          </a:p>
          <a:p>
            <a:pPr marL="809625" lvl="1" indent="-266700" eaLnBrk="1" hangingPunct="1">
              <a:lnSpc>
                <a:spcPct val="90000"/>
              </a:lnSpc>
              <a:buFont typeface="Wingdings" pitchFamily="2" charset="2"/>
              <a:buAutoNum type="arabicPeriod"/>
            </a:pPr>
            <a:r>
              <a:rPr lang="es-MX" sz="1600" b="1" dirty="0" smtClean="0"/>
              <a:t>Política Presupuestaria Anual</a:t>
            </a:r>
          </a:p>
          <a:p>
            <a:pPr marL="809625" lvl="1" indent="-266700" eaLnBrk="1" hangingPunct="1">
              <a:lnSpc>
                <a:spcPct val="90000"/>
              </a:lnSpc>
              <a:buFont typeface="Wingdings" pitchFamily="2" charset="2"/>
              <a:buAutoNum type="arabicPeriod"/>
            </a:pPr>
            <a:r>
              <a:rPr lang="es-HN" sz="1600" b="1" dirty="0" smtClean="0"/>
              <a:t>Programa de Inversión Pública</a:t>
            </a:r>
          </a:p>
          <a:p>
            <a:pPr marL="533400" indent="-533400" eaLnBrk="1" hangingPunct="1">
              <a:lnSpc>
                <a:spcPct val="90000"/>
              </a:lnSpc>
              <a:buFont typeface="Wingdings" pitchFamily="2" charset="2"/>
              <a:buNone/>
            </a:pPr>
            <a:endParaRPr lang="es-HN" sz="1900" b="1" dirty="0" smtClean="0"/>
          </a:p>
          <a:p>
            <a:pPr marL="533400" indent="-533400" eaLnBrk="1" hangingPunct="1">
              <a:lnSpc>
                <a:spcPct val="90000"/>
              </a:lnSpc>
            </a:pPr>
            <a:endParaRPr lang="es-HN" sz="2100" dirty="0" smtClean="0"/>
          </a:p>
          <a:p>
            <a:pPr marL="712788" lvl="1" indent="-255588" eaLnBrk="1" hangingPunct="1">
              <a:lnSpc>
                <a:spcPct val="90000"/>
              </a:lnSpc>
              <a:buFont typeface="Wingdings" pitchFamily="2" charset="2"/>
              <a:buNone/>
            </a:pPr>
            <a:endParaRPr lang="es-HN" sz="2000" b="1" dirty="0" smtClean="0"/>
          </a:p>
          <a:p>
            <a:pPr marL="712788" lvl="1" indent="-255588" eaLnBrk="1" hangingPunct="1">
              <a:lnSpc>
                <a:spcPct val="90000"/>
              </a:lnSpc>
              <a:buFont typeface="Wingdings" pitchFamily="2" charset="2"/>
              <a:buNone/>
            </a:pPr>
            <a:endParaRPr lang="es-ES" sz="2000" b="1" dirty="0" smtClean="0"/>
          </a:p>
        </p:txBody>
      </p:sp>
      <p:sp>
        <p:nvSpPr>
          <p:cNvPr id="6" name="Rectangle 5"/>
          <p:cNvSpPr>
            <a:spLocks noGrp="1" noChangeArrowheads="1"/>
          </p:cNvSpPr>
          <p:nvPr>
            <p:ph sz="half" idx="2"/>
          </p:nvPr>
        </p:nvSpPr>
        <p:spPr>
          <a:xfrm>
            <a:off x="4648200" y="1181100"/>
            <a:ext cx="3886200" cy="4419600"/>
          </a:xfrm>
        </p:spPr>
        <p:txBody>
          <a:bodyPr/>
          <a:lstStyle/>
          <a:p>
            <a:pPr eaLnBrk="1" hangingPunct="1">
              <a:lnSpc>
                <a:spcPct val="90000"/>
              </a:lnSpc>
              <a:buClr>
                <a:srgbClr val="0033CC"/>
              </a:buClr>
              <a:buFont typeface="Wingdings" pitchFamily="2" charset="2"/>
              <a:buChar char="Ø"/>
            </a:pPr>
            <a:r>
              <a:rPr lang="es-HN" sz="1800" b="1" dirty="0" smtClean="0">
                <a:solidFill>
                  <a:srgbClr val="FF0000"/>
                </a:solidFill>
              </a:rPr>
              <a:t>Planes.</a:t>
            </a:r>
          </a:p>
          <a:p>
            <a:pPr marL="628650" lvl="1" indent="-266700" algn="just" eaLnBrk="1" hangingPunct="1">
              <a:lnSpc>
                <a:spcPct val="90000"/>
              </a:lnSpc>
              <a:buFont typeface="Wingdings" pitchFamily="2" charset="2"/>
              <a:buAutoNum type="arabicPeriod"/>
            </a:pPr>
            <a:r>
              <a:rPr lang="es-HN" sz="1600" b="1" dirty="0" smtClean="0"/>
              <a:t>Plan de Gobierno</a:t>
            </a:r>
          </a:p>
          <a:p>
            <a:pPr marL="628650" lvl="1" indent="-266700" algn="just" eaLnBrk="1" hangingPunct="1">
              <a:lnSpc>
                <a:spcPct val="90000"/>
              </a:lnSpc>
              <a:buFont typeface="Wingdings" pitchFamily="2" charset="2"/>
              <a:buAutoNum type="arabicPeriod"/>
            </a:pPr>
            <a:r>
              <a:rPr lang="es-HN" sz="1600" b="1" dirty="0" smtClean="0"/>
              <a:t>Planes de Desarrollo Regional</a:t>
            </a:r>
          </a:p>
          <a:p>
            <a:pPr marL="628650" lvl="1" indent="-266700" algn="just" eaLnBrk="1" hangingPunct="1">
              <a:lnSpc>
                <a:spcPct val="90000"/>
              </a:lnSpc>
              <a:buFont typeface="Wingdings" pitchFamily="2" charset="2"/>
              <a:buAutoNum type="arabicPeriod"/>
            </a:pPr>
            <a:r>
              <a:rPr lang="es-HN" sz="1600" b="1" dirty="0" smtClean="0"/>
              <a:t>Plan Estratégico de Desarrollo Municipal</a:t>
            </a:r>
          </a:p>
          <a:p>
            <a:pPr marL="628650" lvl="1" indent="-266700" algn="just" eaLnBrk="1" hangingPunct="1">
              <a:lnSpc>
                <a:spcPct val="90000"/>
              </a:lnSpc>
              <a:buFont typeface="Wingdings" pitchFamily="2" charset="2"/>
              <a:buAutoNum type="arabicPeriod"/>
            </a:pPr>
            <a:r>
              <a:rPr lang="es-HN" sz="1600" b="1" dirty="0" smtClean="0"/>
              <a:t>Planes Sectoriales</a:t>
            </a:r>
          </a:p>
          <a:p>
            <a:pPr marL="628650" lvl="1" indent="-266700" algn="just" eaLnBrk="1" hangingPunct="1">
              <a:lnSpc>
                <a:spcPct val="90000"/>
              </a:lnSpc>
              <a:buFont typeface="Wingdings" pitchFamily="2" charset="2"/>
              <a:buAutoNum type="arabicPeriod"/>
            </a:pPr>
            <a:r>
              <a:rPr lang="es-HN" sz="1600" b="1" dirty="0" smtClean="0"/>
              <a:t>Plan Estratégico Institucional</a:t>
            </a:r>
          </a:p>
          <a:p>
            <a:pPr marL="628650" lvl="1" indent="-266700" algn="just" eaLnBrk="1" hangingPunct="1">
              <a:lnSpc>
                <a:spcPct val="90000"/>
              </a:lnSpc>
              <a:buFont typeface="Wingdings" pitchFamily="2" charset="2"/>
              <a:buAutoNum type="arabicPeriod"/>
            </a:pPr>
            <a:r>
              <a:rPr lang="es-HN" sz="1600" b="1" dirty="0" smtClean="0"/>
              <a:t>Plan Operativo Anual – Presupuesto</a:t>
            </a:r>
          </a:p>
          <a:p>
            <a:pPr eaLnBrk="1" hangingPunct="1">
              <a:lnSpc>
                <a:spcPct val="90000"/>
              </a:lnSpc>
              <a:buFont typeface="Wingdings" pitchFamily="2" charset="2"/>
              <a:buNone/>
            </a:pPr>
            <a:endParaRPr lang="es-HN" sz="1600" b="1" dirty="0" smtClean="0"/>
          </a:p>
          <a:p>
            <a:pPr eaLnBrk="1" hangingPunct="1">
              <a:lnSpc>
                <a:spcPct val="90000"/>
              </a:lnSpc>
              <a:buClr>
                <a:srgbClr val="0033CC"/>
              </a:buClr>
              <a:buFont typeface="Wingdings" pitchFamily="2" charset="2"/>
              <a:buChar char="Ø"/>
            </a:pPr>
            <a:r>
              <a:rPr lang="es-HN" sz="1800" b="1" dirty="0" smtClean="0">
                <a:solidFill>
                  <a:srgbClr val="FF0000"/>
                </a:solidFill>
              </a:rPr>
              <a:t>Instrumentos de la Planificación del Ordenamiento Territorial</a:t>
            </a:r>
          </a:p>
          <a:p>
            <a:pPr marL="628650" indent="-266700" algn="just" eaLnBrk="1" hangingPunct="1">
              <a:lnSpc>
                <a:spcPct val="90000"/>
              </a:lnSpc>
              <a:buClr>
                <a:srgbClr val="0033CC"/>
              </a:buClr>
              <a:buAutoNum type="arabicPeriod"/>
            </a:pPr>
            <a:r>
              <a:rPr lang="es-HN" sz="1600" b="1" dirty="0" smtClean="0"/>
              <a:t>Plan Nacional de Ordenamiento Territorial</a:t>
            </a:r>
          </a:p>
          <a:p>
            <a:pPr marL="628650" indent="-266700" algn="just" eaLnBrk="1" hangingPunct="1">
              <a:lnSpc>
                <a:spcPct val="90000"/>
              </a:lnSpc>
              <a:buClr>
                <a:srgbClr val="0033CC"/>
              </a:buClr>
              <a:buAutoNum type="arabicPeriod"/>
            </a:pPr>
            <a:r>
              <a:rPr lang="es-HN" sz="1600" b="1" dirty="0" smtClean="0"/>
              <a:t>Plan Regional de Ordenamiento Territorial</a:t>
            </a:r>
          </a:p>
          <a:p>
            <a:pPr marL="628650" indent="-266700" algn="just" eaLnBrk="1" hangingPunct="1">
              <a:lnSpc>
                <a:spcPct val="90000"/>
              </a:lnSpc>
              <a:buClr>
                <a:srgbClr val="0033CC"/>
              </a:buClr>
              <a:buAutoNum type="arabicPeriod"/>
            </a:pPr>
            <a:r>
              <a:rPr lang="es-HN" sz="1600" b="1" dirty="0" smtClean="0"/>
              <a:t>Plan Estratégico de Desarrollo Municipal con Enfoque Territorial.</a:t>
            </a:r>
          </a:p>
          <a:p>
            <a:pPr eaLnBrk="1" hangingPunct="1">
              <a:lnSpc>
                <a:spcPct val="90000"/>
              </a:lnSpc>
              <a:buFont typeface="Wingdings" pitchFamily="2" charset="2"/>
              <a:buNone/>
            </a:pPr>
            <a:endParaRPr lang="es-HN" sz="1400" b="1" dirty="0" smtClean="0"/>
          </a:p>
          <a:p>
            <a:pPr lvl="1" eaLnBrk="1" hangingPunct="1">
              <a:lnSpc>
                <a:spcPct val="90000"/>
              </a:lnSpc>
              <a:buFont typeface="Wingdings" pitchFamily="2" charset="2"/>
              <a:buNone/>
            </a:pPr>
            <a:endParaRPr lang="es-ES" sz="1300" b="1" dirty="0" smtClean="0"/>
          </a:p>
        </p:txBody>
      </p:sp>
      <p:sp>
        <p:nvSpPr>
          <p:cNvPr id="5" name="4 CuadroTexto"/>
          <p:cNvSpPr txBox="1"/>
          <p:nvPr/>
        </p:nvSpPr>
        <p:spPr>
          <a:xfrm>
            <a:off x="171450" y="130314"/>
            <a:ext cx="8096250" cy="707886"/>
          </a:xfrm>
          <a:prstGeom prst="rect">
            <a:avLst/>
          </a:prstGeom>
          <a:noFill/>
        </p:spPr>
        <p:txBody>
          <a:bodyPr wrap="square" rtlCol="0">
            <a:spAutoFit/>
          </a:bodyPr>
          <a:lstStyle/>
          <a:p>
            <a:pPr algn="just"/>
            <a:r>
              <a:rPr lang="es-HN" sz="2000" b="1" dirty="0" smtClean="0"/>
              <a:t>MARCO INTRUMENTAL DEL SISTEMA NACIONAL DE PLANIFICACION DEL DESARROLLO</a:t>
            </a:r>
            <a:r>
              <a:rPr lang="es-HN" b="1" dirty="0" smtClean="0"/>
              <a:t>:</a:t>
            </a:r>
            <a:endParaRPr lang="es-HN"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p:nvPr/>
        </p:nvSpPr>
        <p:spPr>
          <a:xfrm>
            <a:off x="666750" y="1895043"/>
            <a:ext cx="8096250" cy="3416320"/>
          </a:xfrm>
          <a:prstGeom prst="rect">
            <a:avLst/>
          </a:prstGeom>
          <a:noFill/>
        </p:spPr>
        <p:txBody>
          <a:bodyPr wrap="square">
            <a:spAutoFit/>
          </a:bodyPr>
          <a:lstStyle/>
          <a:p>
            <a:pPr algn="ctr">
              <a:defRPr/>
            </a:pPr>
            <a:r>
              <a:rPr lang="es-HN" sz="5400" b="1" dirty="0" smtClean="0">
                <a:solidFill>
                  <a:schemeClr val="accent1">
                    <a:lumMod val="75000"/>
                  </a:schemeClr>
                </a:solidFill>
                <a:latin typeface="+mj-lt"/>
              </a:rPr>
              <a:t>Avances en la Construcción y Consolidación del Sistema Nacional de Planificación del Desarrollo</a:t>
            </a:r>
            <a:endParaRPr lang="es-HN" sz="5400" b="1" dirty="0">
              <a:solidFill>
                <a:schemeClr val="accent1">
                  <a:lumMod val="75000"/>
                </a:schemeClr>
              </a:solidFill>
              <a:latin typeface="+mj-lt"/>
            </a:endParaRPr>
          </a:p>
        </p:txBody>
      </p:sp>
      <p:sp>
        <p:nvSpPr>
          <p:cNvPr id="6" name="5 CuadroTexto"/>
          <p:cNvSpPr txBox="1"/>
          <p:nvPr/>
        </p:nvSpPr>
        <p:spPr>
          <a:xfrm>
            <a:off x="75552" y="-25267"/>
            <a:ext cx="1159292" cy="2400657"/>
          </a:xfrm>
          <a:prstGeom prst="rect">
            <a:avLst/>
          </a:prstGeom>
          <a:noFill/>
        </p:spPr>
        <p:txBody>
          <a:bodyPr wrap="none" rtlCol="0">
            <a:spAutoFit/>
          </a:bodyPr>
          <a:lstStyle/>
          <a:p>
            <a:r>
              <a:rPr lang="es-MX" sz="15000" b="1" dirty="0" smtClean="0">
                <a:solidFill>
                  <a:schemeClr val="accent1">
                    <a:lumMod val="75000"/>
                  </a:schemeClr>
                </a:solidFill>
                <a:latin typeface="+mj-lt"/>
              </a:rPr>
              <a:t>2</a:t>
            </a:r>
            <a:endParaRPr lang="es-HN" sz="15000" b="1" dirty="0">
              <a:solidFill>
                <a:schemeClr val="accent1">
                  <a:lumMod val="75000"/>
                </a:schemeClr>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C96CB41E-D2F3-4865-B517-79D0D4F280ED}" type="slidenum">
              <a:rPr lang="en-US" smtClean="0"/>
              <a:pPr>
                <a:defRPr/>
              </a:pPr>
              <a:t>14</a:t>
            </a:fld>
            <a:endParaRPr lang="en-US"/>
          </a:p>
        </p:txBody>
      </p:sp>
      <p:sp>
        <p:nvSpPr>
          <p:cNvPr id="5" name="3 Marcador de contenido"/>
          <p:cNvSpPr>
            <a:spLocks noGrp="1"/>
          </p:cNvSpPr>
          <p:nvPr>
            <p:ph idx="1"/>
          </p:nvPr>
        </p:nvSpPr>
        <p:spPr>
          <a:xfrm>
            <a:off x="290513" y="1336675"/>
            <a:ext cx="8562975" cy="4946650"/>
          </a:xfrm>
        </p:spPr>
        <p:txBody>
          <a:bodyPr/>
          <a:lstStyle/>
          <a:p>
            <a:pPr marL="514350" indent="-514350">
              <a:spcBef>
                <a:spcPts val="0"/>
              </a:spcBef>
              <a:buFont typeface="Arial" charset="0"/>
              <a:buNone/>
              <a:defRPr/>
            </a:pPr>
            <a:r>
              <a:rPr lang="es-HN" b="1" spc="-10" dirty="0" smtClean="0">
                <a:latin typeface="+mj-lt"/>
                <a:ea typeface="Verdana" pitchFamily="34" charset="0"/>
                <a:cs typeface="Verdana" pitchFamily="34" charset="0"/>
              </a:rPr>
              <a:t>Estructuración</a:t>
            </a:r>
          </a:p>
          <a:p>
            <a:pPr marL="514350" indent="-514350">
              <a:spcBef>
                <a:spcPts val="0"/>
              </a:spcBef>
              <a:buFont typeface="Arial" charset="0"/>
              <a:buNone/>
              <a:defRPr/>
            </a:pPr>
            <a:endParaRPr lang="es-HN" sz="1800" b="1" spc="-10" dirty="0" smtClean="0">
              <a:latin typeface="+mj-lt"/>
              <a:ea typeface="Verdana" pitchFamily="34" charset="0"/>
              <a:cs typeface="Verdana" pitchFamily="34" charset="0"/>
            </a:endParaRPr>
          </a:p>
          <a:p>
            <a:pPr marL="534988" lvl="1" indent="0">
              <a:spcBef>
                <a:spcPts val="0"/>
              </a:spcBef>
              <a:buFont typeface="Arial" charset="0"/>
              <a:buNone/>
              <a:defRPr/>
            </a:pPr>
            <a:r>
              <a:rPr lang="es-HN" b="1" spc="-10" dirty="0" smtClean="0">
                <a:latin typeface="+mj-lt"/>
                <a:ea typeface="Verdana" pitchFamily="34" charset="0"/>
                <a:cs typeface="Verdana" pitchFamily="34" charset="0"/>
              </a:rPr>
              <a:t>Nivel Nacional</a:t>
            </a:r>
            <a:endParaRPr lang="es-HN" spc="-10" dirty="0" smtClean="0">
              <a:latin typeface="+mj-lt"/>
              <a:ea typeface="Verdana" pitchFamily="34" charset="0"/>
              <a:cs typeface="Verdana" pitchFamily="34" charset="0"/>
            </a:endParaRPr>
          </a:p>
          <a:p>
            <a:pPr lvl="2">
              <a:spcBef>
                <a:spcPts val="0"/>
              </a:spcBef>
              <a:buFont typeface="Wingdings" pitchFamily="2" charset="2"/>
              <a:buChar char="§"/>
              <a:defRPr/>
            </a:pPr>
            <a:r>
              <a:rPr lang="es-HN" spc="-10" dirty="0">
                <a:latin typeface="+mj-lt"/>
                <a:ea typeface="Verdana" pitchFamily="34" charset="0"/>
                <a:cs typeface="Verdana" pitchFamily="34" charset="0"/>
              </a:rPr>
              <a:t>Consejo del Plan de Nación</a:t>
            </a:r>
          </a:p>
          <a:p>
            <a:pPr lvl="2">
              <a:spcBef>
                <a:spcPts val="0"/>
              </a:spcBef>
              <a:buFont typeface="Wingdings" pitchFamily="2" charset="2"/>
              <a:buChar char="§"/>
              <a:defRPr/>
            </a:pPr>
            <a:r>
              <a:rPr lang="es-HN" spc="-10" dirty="0">
                <a:latin typeface="+mj-lt"/>
                <a:ea typeface="Verdana" pitchFamily="34" charset="0"/>
                <a:cs typeface="Verdana" pitchFamily="34" charset="0"/>
              </a:rPr>
              <a:t>Consejo Nacional de Competitividad e Innovación </a:t>
            </a:r>
          </a:p>
          <a:p>
            <a:pPr lvl="2">
              <a:spcBef>
                <a:spcPts val="0"/>
              </a:spcBef>
              <a:buFont typeface="Wingdings" pitchFamily="2" charset="2"/>
              <a:buChar char="§"/>
              <a:defRPr/>
            </a:pPr>
            <a:r>
              <a:rPr lang="es-HN" spc="-10" dirty="0">
                <a:latin typeface="+mj-lt"/>
                <a:ea typeface="Verdana" pitchFamily="34" charset="0"/>
                <a:cs typeface="Verdana" pitchFamily="34" charset="0"/>
              </a:rPr>
              <a:t>Gabinetes Sectoriales</a:t>
            </a:r>
          </a:p>
          <a:p>
            <a:pPr lvl="2">
              <a:spcBef>
                <a:spcPts val="0"/>
              </a:spcBef>
              <a:buFont typeface="Wingdings" pitchFamily="2" charset="2"/>
              <a:buChar char="§"/>
              <a:defRPr/>
            </a:pPr>
            <a:r>
              <a:rPr lang="es-HN" b="1" spc="-10" dirty="0">
                <a:latin typeface="+mj-lt"/>
                <a:ea typeface="Verdana" pitchFamily="34" charset="0"/>
                <a:cs typeface="Verdana" pitchFamily="34" charset="0"/>
              </a:rPr>
              <a:t>SEPLAN</a:t>
            </a:r>
          </a:p>
          <a:p>
            <a:pPr marL="914400" lvl="2" indent="0">
              <a:spcBef>
                <a:spcPts val="0"/>
              </a:spcBef>
              <a:buFont typeface="Arial" charset="0"/>
              <a:buNone/>
              <a:defRPr/>
            </a:pPr>
            <a:endParaRPr lang="es-HN" sz="2000" b="1" spc="-10" dirty="0" smtClean="0">
              <a:latin typeface="+mj-lt"/>
              <a:ea typeface="Verdana" pitchFamily="34" charset="0"/>
              <a:cs typeface="Verdana" pitchFamily="34" charset="0"/>
            </a:endParaRPr>
          </a:p>
          <a:p>
            <a:pPr marL="534988" lvl="1" indent="0">
              <a:spcBef>
                <a:spcPts val="0"/>
              </a:spcBef>
              <a:buFont typeface="Arial" charset="0"/>
              <a:buNone/>
              <a:defRPr/>
            </a:pPr>
            <a:r>
              <a:rPr lang="es-HN" b="1" spc="-10" dirty="0">
                <a:latin typeface="+mj-lt"/>
                <a:ea typeface="Verdana" pitchFamily="34" charset="0"/>
                <a:cs typeface="Verdana" pitchFamily="34" charset="0"/>
              </a:rPr>
              <a:t>Nivel Regional</a:t>
            </a:r>
          </a:p>
          <a:p>
            <a:pPr lvl="2">
              <a:spcBef>
                <a:spcPts val="0"/>
              </a:spcBef>
              <a:buFont typeface="Wingdings" pitchFamily="2" charset="2"/>
              <a:buChar char="§"/>
              <a:defRPr/>
            </a:pPr>
            <a:r>
              <a:rPr lang="es-HN" spc="-10" dirty="0">
                <a:latin typeface="+mj-lt"/>
                <a:ea typeface="Verdana" pitchFamily="34" charset="0"/>
                <a:cs typeface="Verdana" pitchFamily="34" charset="0"/>
              </a:rPr>
              <a:t>Consejos Regionales de Desarrollo </a:t>
            </a:r>
          </a:p>
          <a:p>
            <a:pPr lvl="2">
              <a:spcBef>
                <a:spcPts val="0"/>
              </a:spcBef>
              <a:buFont typeface="Wingdings" pitchFamily="2" charset="2"/>
              <a:buChar char="§"/>
              <a:defRPr/>
            </a:pPr>
            <a:r>
              <a:rPr lang="es-HN" spc="-10" dirty="0">
                <a:latin typeface="+mj-lt"/>
                <a:ea typeface="Verdana" pitchFamily="34" charset="0"/>
                <a:cs typeface="Verdana" pitchFamily="34" charset="0"/>
              </a:rPr>
              <a:t>Unidades Técnicas Permanentes Regionales </a:t>
            </a:r>
          </a:p>
          <a:p>
            <a:pPr lvl="2">
              <a:spcBef>
                <a:spcPts val="0"/>
              </a:spcBef>
              <a:buFont typeface="Wingdings" pitchFamily="2" charset="2"/>
              <a:buChar char="§"/>
              <a:defRPr/>
            </a:pPr>
            <a:r>
              <a:rPr lang="es-HN" spc="-10" dirty="0">
                <a:latin typeface="+mj-lt"/>
                <a:ea typeface="Verdana" pitchFamily="34" charset="0"/>
                <a:cs typeface="Verdana" pitchFamily="34" charset="0"/>
              </a:rPr>
              <a:t>Mesas Temáticas</a:t>
            </a:r>
          </a:p>
          <a:p>
            <a:pPr marL="457200" indent="-457200">
              <a:spcBef>
                <a:spcPts val="0"/>
              </a:spcBef>
              <a:buFont typeface="Arial" charset="0"/>
              <a:buNone/>
              <a:defRPr/>
            </a:pPr>
            <a:endParaRPr lang="es-HN" sz="1800" b="1" spc="-10" dirty="0" smtClean="0">
              <a:latin typeface="+mj-lt"/>
              <a:ea typeface="Verdana" pitchFamily="34" charset="0"/>
              <a:cs typeface="Verdana" pitchFamily="34" charset="0"/>
            </a:endParaRPr>
          </a:p>
        </p:txBody>
      </p:sp>
      <p:sp>
        <p:nvSpPr>
          <p:cNvPr id="6" name="2 Título"/>
          <p:cNvSpPr>
            <a:spLocks noGrp="1"/>
          </p:cNvSpPr>
          <p:nvPr>
            <p:ph type="title"/>
          </p:nvPr>
        </p:nvSpPr>
        <p:spPr>
          <a:xfrm>
            <a:off x="92868" y="134937"/>
            <a:ext cx="7870032" cy="798513"/>
          </a:xfrm>
        </p:spPr>
        <p:txBody>
          <a:bodyPr/>
          <a:lstStyle/>
          <a:p>
            <a:pPr algn="l">
              <a:lnSpc>
                <a:spcPts val="3500"/>
              </a:lnSpc>
            </a:pPr>
            <a:r>
              <a:rPr lang="es-HN" sz="2800" b="1" dirty="0" smtClean="0">
                <a:ea typeface="Verdana" pitchFamily="34" charset="0"/>
                <a:cs typeface="Verdana" pitchFamily="34" charset="0"/>
              </a:rPr>
              <a:t>Construcción del Sistema Nacional de Planificación del Desarrollo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 Marcador de contenido"/>
          <p:cNvSpPr txBox="1">
            <a:spLocks/>
          </p:cNvSpPr>
          <p:nvPr/>
        </p:nvSpPr>
        <p:spPr bwMode="auto">
          <a:xfrm>
            <a:off x="290513" y="2071688"/>
            <a:ext cx="8562975" cy="42846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14350" marR="0" lvl="0" indent="-514350" algn="l" defTabSz="457200" rtl="0" eaLnBrk="1" fontAlgn="base" latinLnBrk="0" hangingPunct="1">
              <a:lnSpc>
                <a:spcPct val="100000"/>
              </a:lnSpc>
              <a:spcBef>
                <a:spcPts val="0"/>
              </a:spcBef>
              <a:spcAft>
                <a:spcPct val="0"/>
              </a:spcAft>
              <a:buClrTx/>
              <a:buSzTx/>
              <a:buFont typeface="Arial" charset="0"/>
              <a:buNone/>
              <a:tabLst/>
              <a:defRPr/>
            </a:pPr>
            <a:r>
              <a:rPr kumimoji="0" lang="es-HN" sz="2600" b="0" i="0" u="none" strike="noStrike" kern="1200" cap="none" spc="-10" normalizeH="0" baseline="0" noProof="0" dirty="0" smtClean="0">
                <a:ln>
                  <a:noFill/>
                </a:ln>
                <a:effectLst/>
                <a:uLnTx/>
                <a:uFillTx/>
                <a:latin typeface="+mj-lt"/>
                <a:ea typeface="Verdana" pitchFamily="34" charset="0"/>
                <a:cs typeface="Verdana" pitchFamily="34" charset="0"/>
              </a:rPr>
              <a:t>Coordinados por la Secretaría de la Presidencial</a:t>
            </a:r>
          </a:p>
          <a:p>
            <a:pPr marL="457200" marR="0" lvl="1" indent="-742950" algn="l" defTabSz="457200" rtl="0" eaLnBrk="1" fontAlgn="base" latinLnBrk="0" hangingPunct="1">
              <a:lnSpc>
                <a:spcPct val="100000"/>
              </a:lnSpc>
              <a:spcBef>
                <a:spcPts val="0"/>
              </a:spcBef>
              <a:spcAft>
                <a:spcPct val="0"/>
              </a:spcAft>
              <a:buClrTx/>
              <a:buSzTx/>
              <a:buFont typeface="Arial" charset="0"/>
              <a:buNone/>
              <a:tabLst/>
              <a:defRPr/>
            </a:pPr>
            <a:r>
              <a:rPr kumimoji="0" lang="es-MX" sz="2600" b="0" i="0" u="none" strike="noStrike" kern="1200" cap="none" spc="-10" normalizeH="0" baseline="0" noProof="0" dirty="0" smtClean="0">
                <a:ln>
                  <a:noFill/>
                </a:ln>
                <a:effectLst/>
                <a:uLnTx/>
                <a:uFillTx/>
                <a:latin typeface="+mj-lt"/>
                <a:ea typeface="Verdana" pitchFamily="34" charset="0"/>
                <a:cs typeface="Verdana" pitchFamily="34" charset="0"/>
              </a:rPr>
              <a:t>SEPLAN forma parte</a:t>
            </a:r>
          </a:p>
          <a:p>
            <a:pPr marL="457200" marR="0" lvl="1" indent="0" algn="l" defTabSz="457200" rtl="0" eaLnBrk="1" fontAlgn="base" latinLnBrk="0" hangingPunct="1">
              <a:lnSpc>
                <a:spcPct val="100000"/>
              </a:lnSpc>
              <a:spcBef>
                <a:spcPts val="0"/>
              </a:spcBef>
              <a:spcAft>
                <a:spcPct val="0"/>
              </a:spcAft>
              <a:buClrTx/>
              <a:buSzTx/>
              <a:buFont typeface="Arial" charset="0"/>
              <a:buNone/>
              <a:tabLst/>
              <a:defRPr/>
            </a:pPr>
            <a:endParaRPr kumimoji="0" lang="es-HN" sz="1800" b="0" i="0" u="none" strike="noStrike" kern="1200" cap="none" spc="-10" normalizeH="0" baseline="0" noProof="0" dirty="0" smtClean="0">
              <a:ln>
                <a:noFill/>
              </a:ln>
              <a:solidFill>
                <a:schemeClr val="tx1">
                  <a:tint val="75000"/>
                </a:schemeClr>
              </a:solidFill>
              <a:effectLst/>
              <a:uLnTx/>
              <a:uFillTx/>
              <a:latin typeface="+mj-lt"/>
              <a:ea typeface="Verdana" pitchFamily="34" charset="0"/>
              <a:cs typeface="Verdana" pitchFamily="34" charset="0"/>
            </a:endParaRPr>
          </a:p>
          <a:p>
            <a:pPr marL="914400" marR="0" lvl="2" indent="0" algn="l" defTabSz="457200" rtl="0" eaLnBrk="1" fontAlgn="base" latinLnBrk="0" hangingPunct="1">
              <a:lnSpc>
                <a:spcPct val="100000"/>
              </a:lnSpc>
              <a:spcBef>
                <a:spcPts val="0"/>
              </a:spcBef>
              <a:spcAft>
                <a:spcPct val="0"/>
              </a:spcAft>
              <a:buClrTx/>
              <a:buSzTx/>
              <a:buFont typeface="Wingdings" pitchFamily="2" charset="2"/>
              <a:buChar char="§"/>
              <a:tabLst/>
              <a:defRPr/>
            </a:pPr>
            <a:r>
              <a:rPr kumimoji="0" lang="es-MX" sz="2800" b="0" i="0" u="none" strike="noStrike" kern="1200" cap="none" spc="-10" normalizeH="0" baseline="0" noProof="0" dirty="0" smtClean="0">
                <a:ln>
                  <a:noFill/>
                </a:ln>
                <a:effectLst/>
                <a:uLnTx/>
                <a:uFillTx/>
                <a:latin typeface="+mj-lt"/>
                <a:ea typeface="Verdana" pitchFamily="34" charset="0"/>
                <a:cs typeface="Verdana" pitchFamily="34" charset="0"/>
              </a:rPr>
              <a:t>Gabinete Económico</a:t>
            </a:r>
          </a:p>
          <a:p>
            <a:pPr marL="914400" marR="0" lvl="2" indent="0" algn="l" defTabSz="457200" rtl="0" eaLnBrk="1" fontAlgn="base" latinLnBrk="0" hangingPunct="1">
              <a:lnSpc>
                <a:spcPct val="100000"/>
              </a:lnSpc>
              <a:spcBef>
                <a:spcPts val="0"/>
              </a:spcBef>
              <a:spcAft>
                <a:spcPct val="0"/>
              </a:spcAft>
              <a:buClrTx/>
              <a:buSzTx/>
              <a:buFont typeface="Wingdings" pitchFamily="2" charset="2"/>
              <a:buChar char="§"/>
              <a:tabLst/>
              <a:defRPr/>
            </a:pPr>
            <a:r>
              <a:rPr kumimoji="0" lang="es-MX" sz="2800" b="0" i="0" u="none" strike="noStrike" kern="1200" cap="none" spc="-10" normalizeH="0" baseline="0" noProof="0" dirty="0" smtClean="0">
                <a:ln>
                  <a:noFill/>
                </a:ln>
                <a:effectLst/>
                <a:uLnTx/>
                <a:uFillTx/>
                <a:latin typeface="+mj-lt"/>
                <a:ea typeface="Verdana" pitchFamily="34" charset="0"/>
                <a:cs typeface="Verdana" pitchFamily="34" charset="0"/>
              </a:rPr>
              <a:t>Gabinete Social</a:t>
            </a:r>
          </a:p>
          <a:p>
            <a:pPr marL="914400" marR="0" lvl="2" indent="0" algn="l" defTabSz="457200" rtl="0" eaLnBrk="1" fontAlgn="base" latinLnBrk="0" hangingPunct="1">
              <a:lnSpc>
                <a:spcPct val="100000"/>
              </a:lnSpc>
              <a:spcBef>
                <a:spcPts val="0"/>
              </a:spcBef>
              <a:spcAft>
                <a:spcPct val="0"/>
              </a:spcAft>
              <a:buClrTx/>
              <a:buSzTx/>
              <a:buFont typeface="Wingdings" pitchFamily="2" charset="2"/>
              <a:buChar char="§"/>
              <a:tabLst/>
              <a:defRPr/>
            </a:pPr>
            <a:r>
              <a:rPr kumimoji="0" lang="es-MX" sz="2800" b="0" i="0" u="none" strike="noStrike" kern="1200" cap="none" spc="-10" normalizeH="0" baseline="0" noProof="0" dirty="0" smtClean="0">
                <a:ln>
                  <a:noFill/>
                </a:ln>
                <a:effectLst/>
                <a:uLnTx/>
                <a:uFillTx/>
                <a:latin typeface="+mj-lt"/>
                <a:ea typeface="Verdana" pitchFamily="34" charset="0"/>
                <a:cs typeface="Verdana" pitchFamily="34" charset="0"/>
              </a:rPr>
              <a:t>Gabinete Energético</a:t>
            </a:r>
          </a:p>
          <a:p>
            <a:pPr marL="914400" marR="0" lvl="2" indent="0" algn="l" defTabSz="457200" rtl="0" eaLnBrk="1" fontAlgn="base" latinLnBrk="0" hangingPunct="1">
              <a:lnSpc>
                <a:spcPct val="100000"/>
              </a:lnSpc>
              <a:spcBef>
                <a:spcPts val="0"/>
              </a:spcBef>
              <a:spcAft>
                <a:spcPct val="0"/>
              </a:spcAft>
              <a:buClrTx/>
              <a:buSzTx/>
              <a:buFont typeface="Wingdings" pitchFamily="2" charset="2"/>
              <a:buChar char="§"/>
              <a:tabLst/>
              <a:defRPr/>
            </a:pPr>
            <a:r>
              <a:rPr kumimoji="0" lang="es-MX" sz="2800" b="0" i="0" u="none" strike="noStrike" kern="1200" cap="none" spc="-10" normalizeH="0" baseline="0" noProof="0" dirty="0" smtClean="0">
                <a:ln>
                  <a:noFill/>
                </a:ln>
                <a:effectLst/>
                <a:uLnTx/>
                <a:uFillTx/>
                <a:latin typeface="+mj-lt"/>
                <a:ea typeface="Verdana" pitchFamily="34" charset="0"/>
                <a:cs typeface="Verdana" pitchFamily="34" charset="0"/>
              </a:rPr>
              <a:t>Gabinete de Vivienda</a:t>
            </a:r>
          </a:p>
          <a:p>
            <a:pPr marL="914400" marR="0" lvl="2" indent="0" algn="l" defTabSz="457200" rtl="0" eaLnBrk="1" fontAlgn="base" latinLnBrk="0" hangingPunct="1">
              <a:lnSpc>
                <a:spcPct val="100000"/>
              </a:lnSpc>
              <a:spcBef>
                <a:spcPts val="0"/>
              </a:spcBef>
              <a:spcAft>
                <a:spcPct val="0"/>
              </a:spcAft>
              <a:buClrTx/>
              <a:buSzTx/>
              <a:buFont typeface="Wingdings" pitchFamily="2" charset="2"/>
              <a:buChar char="§"/>
              <a:tabLst/>
              <a:defRPr/>
            </a:pPr>
            <a:r>
              <a:rPr kumimoji="0" lang="es-MX" sz="2800" b="0" i="0" u="none" strike="noStrike" kern="1200" cap="none" spc="-10" normalizeH="0" baseline="0" noProof="0" dirty="0" smtClean="0">
                <a:ln>
                  <a:noFill/>
                </a:ln>
                <a:effectLst/>
                <a:uLnTx/>
                <a:uFillTx/>
                <a:latin typeface="+mj-lt"/>
                <a:ea typeface="Verdana" pitchFamily="34" charset="0"/>
                <a:cs typeface="Verdana" pitchFamily="34" charset="0"/>
              </a:rPr>
              <a:t>Gabinete de Turismo</a:t>
            </a:r>
          </a:p>
          <a:p>
            <a:pPr marL="914400" marR="0" lvl="2" indent="0" algn="l" defTabSz="457200" rtl="0" eaLnBrk="1" fontAlgn="base" latinLnBrk="0" hangingPunct="1">
              <a:lnSpc>
                <a:spcPct val="100000"/>
              </a:lnSpc>
              <a:spcBef>
                <a:spcPts val="0"/>
              </a:spcBef>
              <a:spcAft>
                <a:spcPct val="0"/>
              </a:spcAft>
              <a:buClrTx/>
              <a:buSzTx/>
              <a:buFont typeface="Wingdings" pitchFamily="2" charset="2"/>
              <a:buChar char="§"/>
              <a:tabLst/>
              <a:defRPr/>
            </a:pPr>
            <a:endParaRPr kumimoji="0" lang="es-MX" sz="1600" b="0" i="0" u="none" strike="noStrike" kern="1200" cap="none" spc="-10" normalizeH="0" baseline="0" noProof="0" dirty="0" smtClean="0">
              <a:ln>
                <a:noFill/>
              </a:ln>
              <a:solidFill>
                <a:schemeClr val="tx1">
                  <a:tint val="75000"/>
                </a:schemeClr>
              </a:solidFill>
              <a:effectLst/>
              <a:uLnTx/>
              <a:uFillTx/>
              <a:latin typeface="+mj-lt"/>
              <a:ea typeface="Verdana" pitchFamily="34" charset="0"/>
              <a:cs typeface="Verdana" pitchFamily="34" charset="0"/>
            </a:endParaRPr>
          </a:p>
          <a:p>
            <a:pPr marL="914400" marR="0" lvl="2" indent="0" algn="l" defTabSz="457200" rtl="0" eaLnBrk="1" fontAlgn="base" latinLnBrk="0" hangingPunct="1">
              <a:lnSpc>
                <a:spcPct val="100000"/>
              </a:lnSpc>
              <a:spcBef>
                <a:spcPts val="0"/>
              </a:spcBef>
              <a:spcAft>
                <a:spcPct val="0"/>
              </a:spcAft>
              <a:buClrTx/>
              <a:buSzTx/>
              <a:buFont typeface="Wingdings" pitchFamily="2" charset="2"/>
              <a:buChar char="§"/>
              <a:tabLst/>
              <a:defRPr/>
            </a:pPr>
            <a:endParaRPr kumimoji="0" lang="es-MX" sz="1600" b="0" i="0" u="none" strike="noStrike" kern="1200" cap="none" spc="-10" normalizeH="0" baseline="0" noProof="0" dirty="0" smtClean="0">
              <a:ln>
                <a:noFill/>
              </a:ln>
              <a:solidFill>
                <a:schemeClr val="tx1">
                  <a:tint val="75000"/>
                </a:schemeClr>
              </a:solidFill>
              <a:effectLst/>
              <a:uLnTx/>
              <a:uFillTx/>
              <a:latin typeface="+mj-lt"/>
              <a:ea typeface="Verdana" pitchFamily="34" charset="0"/>
              <a:cs typeface="Verdana" pitchFamily="34" charset="0"/>
            </a:endParaRPr>
          </a:p>
          <a:p>
            <a:pPr marL="457200" marR="0" lvl="0" indent="-457200" algn="l" defTabSz="457200" rtl="0" eaLnBrk="1" fontAlgn="base" latinLnBrk="0" hangingPunct="1">
              <a:lnSpc>
                <a:spcPct val="100000"/>
              </a:lnSpc>
              <a:spcBef>
                <a:spcPts val="0"/>
              </a:spcBef>
              <a:spcAft>
                <a:spcPct val="0"/>
              </a:spcAft>
              <a:buClrTx/>
              <a:buSzTx/>
              <a:buFont typeface="Arial" charset="0"/>
              <a:buNone/>
              <a:tabLst/>
              <a:defRPr/>
            </a:pPr>
            <a:r>
              <a:rPr kumimoji="0" lang="es-MX" sz="1800" b="1" i="0" u="none" strike="noStrike" kern="1200" cap="none" spc="-10" normalizeH="0" baseline="0" noProof="0" dirty="0" smtClean="0">
                <a:ln>
                  <a:noFill/>
                </a:ln>
                <a:solidFill>
                  <a:schemeClr val="tx1">
                    <a:tint val="75000"/>
                  </a:schemeClr>
                </a:solidFill>
                <a:effectLst/>
                <a:uLnTx/>
                <a:uFillTx/>
                <a:latin typeface="+mj-lt"/>
                <a:ea typeface="Verdana" pitchFamily="34" charset="0"/>
                <a:cs typeface="Verdana" pitchFamily="34" charset="0"/>
              </a:rPr>
              <a:t>											</a:t>
            </a:r>
            <a:endParaRPr kumimoji="0" lang="es-HN" sz="2400" b="1" i="0" u="none" strike="noStrike" kern="1200" cap="none" spc="-10" normalizeH="0" baseline="0" noProof="0" dirty="0" smtClean="0">
              <a:ln>
                <a:noFill/>
              </a:ln>
              <a:solidFill>
                <a:schemeClr val="tx1">
                  <a:tint val="75000"/>
                </a:schemeClr>
              </a:solidFill>
              <a:effectLst/>
              <a:uLnTx/>
              <a:uFillTx/>
              <a:latin typeface="+mj-lt"/>
              <a:ea typeface="Verdana" pitchFamily="34" charset="0"/>
              <a:cs typeface="Verdana" pitchFamily="34" charset="0"/>
            </a:endParaRPr>
          </a:p>
        </p:txBody>
      </p:sp>
      <p:pic>
        <p:nvPicPr>
          <p:cNvPr id="15" name="Picture 7" descr="A:\Mis imágenes\Logos\Plan de Nación 2010-2022.png"/>
          <p:cNvPicPr>
            <a:picLocks noChangeAspect="1" noChangeArrowheads="1"/>
          </p:cNvPicPr>
          <p:nvPr/>
        </p:nvPicPr>
        <p:blipFill>
          <a:blip r:embed="rId2" cstate="print"/>
          <a:srcRect/>
          <a:stretch>
            <a:fillRect/>
          </a:stretch>
        </p:blipFill>
        <p:spPr bwMode="auto">
          <a:xfrm>
            <a:off x="107950" y="5834063"/>
            <a:ext cx="1212850" cy="904875"/>
          </a:xfrm>
          <a:prstGeom prst="rect">
            <a:avLst/>
          </a:prstGeom>
          <a:noFill/>
          <a:ln w="9525">
            <a:noFill/>
            <a:miter lim="800000"/>
            <a:headEnd/>
            <a:tailEnd/>
          </a:ln>
        </p:spPr>
      </p:pic>
      <p:sp>
        <p:nvSpPr>
          <p:cNvPr id="16" name="15 Rectángulo"/>
          <p:cNvSpPr/>
          <p:nvPr/>
        </p:nvSpPr>
        <p:spPr>
          <a:xfrm>
            <a:off x="5429250" y="3471863"/>
            <a:ext cx="3255963" cy="15382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s-MX" sz="2400" dirty="0"/>
              <a:t>Políticas públicas</a:t>
            </a:r>
          </a:p>
          <a:p>
            <a:pPr>
              <a:defRPr/>
            </a:pPr>
            <a:r>
              <a:rPr lang="es-MX" sz="2400" dirty="0"/>
              <a:t>Reformas institucionales</a:t>
            </a:r>
          </a:p>
          <a:p>
            <a:pPr>
              <a:defRPr/>
            </a:pPr>
            <a:r>
              <a:rPr lang="es-MX" sz="2400" dirty="0"/>
              <a:t>Proyectos Estratégicos</a:t>
            </a:r>
          </a:p>
          <a:p>
            <a:pPr>
              <a:defRPr/>
            </a:pPr>
            <a:r>
              <a:rPr lang="es-MX" sz="2400" dirty="0"/>
              <a:t>Proyectos de Ley</a:t>
            </a:r>
          </a:p>
        </p:txBody>
      </p:sp>
      <p:sp>
        <p:nvSpPr>
          <p:cNvPr id="17" name="16 Llamada de flecha a la derecha"/>
          <p:cNvSpPr/>
          <p:nvPr/>
        </p:nvSpPr>
        <p:spPr>
          <a:xfrm>
            <a:off x="4643438" y="3500438"/>
            <a:ext cx="482600" cy="1957387"/>
          </a:xfrm>
          <a:prstGeom prst="rightArrowCallout">
            <a:avLst>
              <a:gd name="adj1" fmla="val 25000"/>
              <a:gd name="adj2" fmla="val 25000"/>
              <a:gd name="adj3" fmla="val 25000"/>
              <a:gd name="adj4" fmla="val 7089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HN" dirty="0"/>
          </a:p>
        </p:txBody>
      </p:sp>
      <p:sp>
        <p:nvSpPr>
          <p:cNvPr id="18" name="17 Flecha abajo"/>
          <p:cNvSpPr/>
          <p:nvPr/>
        </p:nvSpPr>
        <p:spPr>
          <a:xfrm>
            <a:off x="6835774" y="5054600"/>
            <a:ext cx="384175" cy="4841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HN" dirty="0"/>
          </a:p>
        </p:txBody>
      </p:sp>
      <p:sp>
        <p:nvSpPr>
          <p:cNvPr id="19" name="18 Rectángulo"/>
          <p:cNvSpPr/>
          <p:nvPr/>
        </p:nvSpPr>
        <p:spPr>
          <a:xfrm>
            <a:off x="5416550" y="5557838"/>
            <a:ext cx="3255963" cy="8270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2400" b="1" dirty="0"/>
              <a:t>Articuladas a VP-PN</a:t>
            </a:r>
          </a:p>
        </p:txBody>
      </p:sp>
      <p:sp>
        <p:nvSpPr>
          <p:cNvPr id="20" name="19 Rectángulo"/>
          <p:cNvSpPr/>
          <p:nvPr/>
        </p:nvSpPr>
        <p:spPr>
          <a:xfrm>
            <a:off x="442913" y="1500188"/>
            <a:ext cx="3135312" cy="5715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HN" sz="2400" b="1" spc="-10" dirty="0">
                <a:ea typeface="Verdana" pitchFamily="34" charset="0"/>
                <a:cs typeface="Verdana" pitchFamily="34" charset="0"/>
              </a:rPr>
              <a:t>Gabinetes Sectoriales</a:t>
            </a:r>
            <a:endParaRPr lang="es-HN" sz="2400" b="1" dirty="0"/>
          </a:p>
        </p:txBody>
      </p:sp>
      <p:sp>
        <p:nvSpPr>
          <p:cNvPr id="24" name="2 Título"/>
          <p:cNvSpPr>
            <a:spLocks noGrp="1"/>
          </p:cNvSpPr>
          <p:nvPr>
            <p:ph type="title"/>
          </p:nvPr>
        </p:nvSpPr>
        <p:spPr>
          <a:xfrm>
            <a:off x="92868" y="134937"/>
            <a:ext cx="7870032" cy="798513"/>
          </a:xfrm>
        </p:spPr>
        <p:txBody>
          <a:bodyPr/>
          <a:lstStyle/>
          <a:p>
            <a:pPr algn="l">
              <a:lnSpc>
                <a:spcPts val="3500"/>
              </a:lnSpc>
            </a:pPr>
            <a:r>
              <a:rPr lang="es-HN" sz="2800" b="1" dirty="0" smtClean="0">
                <a:ea typeface="Verdana" pitchFamily="34" charset="0"/>
                <a:cs typeface="Verdana" pitchFamily="34" charset="0"/>
              </a:rPr>
              <a:t>Construcción del Sistema Nacional de Planificación del Desarrollo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contenido"/>
          <p:cNvSpPr>
            <a:spLocks noGrp="1"/>
          </p:cNvSpPr>
          <p:nvPr>
            <p:ph idx="1"/>
          </p:nvPr>
        </p:nvSpPr>
        <p:spPr>
          <a:xfrm>
            <a:off x="357188" y="1071563"/>
            <a:ext cx="8562975" cy="5200650"/>
          </a:xfrm>
        </p:spPr>
        <p:txBody>
          <a:bodyPr/>
          <a:lstStyle/>
          <a:p>
            <a:pPr marL="514350" indent="-514350">
              <a:spcBef>
                <a:spcPts val="0"/>
              </a:spcBef>
              <a:buFont typeface="Arial" charset="0"/>
              <a:buNone/>
              <a:defRPr/>
            </a:pPr>
            <a:r>
              <a:rPr lang="es-HN" b="1" spc="-10" dirty="0" smtClean="0">
                <a:latin typeface="+mj-lt"/>
                <a:ea typeface="Verdana" pitchFamily="34" charset="0"/>
                <a:cs typeface="Verdana" pitchFamily="34" charset="0"/>
              </a:rPr>
              <a:t>      </a:t>
            </a:r>
            <a:r>
              <a:rPr lang="es-HN" sz="3600" b="1" spc="-10" dirty="0" smtClean="0">
                <a:latin typeface="+mj-lt"/>
                <a:ea typeface="Verdana" pitchFamily="34" charset="0"/>
                <a:cs typeface="Verdana" pitchFamily="34" charset="0"/>
              </a:rPr>
              <a:t>SEPLAN</a:t>
            </a:r>
          </a:p>
          <a:p>
            <a:pPr marL="514350" lvl="1" indent="-514350">
              <a:spcBef>
                <a:spcPts val="0"/>
              </a:spcBef>
              <a:buFont typeface="Arial" charset="0"/>
              <a:buNone/>
              <a:defRPr/>
            </a:pPr>
            <a:r>
              <a:rPr lang="es-HN" spc="-10" dirty="0" smtClean="0">
                <a:latin typeface="+mj-lt"/>
                <a:ea typeface="Verdana" pitchFamily="34" charset="0"/>
                <a:cs typeface="Verdana" pitchFamily="34" charset="0"/>
              </a:rPr>
              <a:t>								  </a:t>
            </a:r>
          </a:p>
          <a:p>
            <a:pPr marL="514350" lvl="1" indent="-514350">
              <a:spcBef>
                <a:spcPts val="0"/>
              </a:spcBef>
              <a:buFont typeface="Arial" charset="0"/>
              <a:buNone/>
              <a:defRPr/>
            </a:pPr>
            <a:r>
              <a:rPr lang="es-MX" sz="2000" spc="-10" dirty="0" smtClean="0">
                <a:latin typeface="+mj-lt"/>
                <a:ea typeface="Verdana" pitchFamily="34" charset="0"/>
                <a:cs typeface="Verdana" pitchFamily="34" charset="0"/>
              </a:rPr>
              <a:t>							</a:t>
            </a:r>
            <a:r>
              <a:rPr lang="es-MX" spc="-10" dirty="0" smtClean="0">
                <a:latin typeface="+mj-lt"/>
                <a:ea typeface="Verdana" pitchFamily="34" charset="0"/>
                <a:cs typeface="Verdana" pitchFamily="34" charset="0"/>
              </a:rPr>
              <a:t>, </a:t>
            </a:r>
          </a:p>
          <a:p>
            <a:pPr marL="514350" indent="-514350">
              <a:spcBef>
                <a:spcPts val="0"/>
              </a:spcBef>
              <a:buFont typeface="Arial" charset="0"/>
              <a:buNone/>
              <a:defRPr/>
            </a:pPr>
            <a:r>
              <a:rPr lang="es-HN" spc="-10" dirty="0" smtClean="0">
                <a:latin typeface="+mj-lt"/>
                <a:ea typeface="Verdana" pitchFamily="34" charset="0"/>
                <a:cs typeface="Verdana" pitchFamily="34" charset="0"/>
              </a:rPr>
              <a:t> </a:t>
            </a:r>
          </a:p>
          <a:p>
            <a:pPr>
              <a:spcBef>
                <a:spcPts val="0"/>
              </a:spcBef>
              <a:buFont typeface="Arial" charset="0"/>
              <a:buNone/>
              <a:defRPr/>
            </a:pPr>
            <a:r>
              <a:rPr lang="es-MX" spc="-10" dirty="0" smtClean="0">
                <a:latin typeface="+mj-lt"/>
                <a:ea typeface="Verdana" pitchFamily="34" charset="0"/>
                <a:cs typeface="Verdana" pitchFamily="34" charset="0"/>
              </a:rPr>
              <a:t>	</a:t>
            </a:r>
            <a:r>
              <a:rPr lang="es-MX" sz="4000" b="1" spc="-10" dirty="0" smtClean="0">
                <a:latin typeface="+mj-lt"/>
                <a:ea typeface="Verdana" pitchFamily="34" charset="0"/>
                <a:cs typeface="Verdana" pitchFamily="34" charset="0"/>
              </a:rPr>
              <a:t>Ejes</a:t>
            </a:r>
          </a:p>
          <a:p>
            <a:pPr>
              <a:spcBef>
                <a:spcPts val="0"/>
              </a:spcBef>
              <a:buFont typeface="Arial" charset="0"/>
              <a:buNone/>
              <a:defRPr/>
            </a:pPr>
            <a:r>
              <a:rPr lang="es-MX" sz="3600" b="1" spc="-10" dirty="0" smtClean="0">
                <a:latin typeface="+mj-lt"/>
                <a:ea typeface="Verdana" pitchFamily="34" charset="0"/>
                <a:cs typeface="Verdana" pitchFamily="34" charset="0"/>
              </a:rPr>
              <a:t>	Estratégicos</a:t>
            </a:r>
            <a:endParaRPr lang="es-MX" b="1" spc="-10" dirty="0" smtClean="0">
              <a:latin typeface="+mj-lt"/>
              <a:ea typeface="Verdana" pitchFamily="34" charset="0"/>
              <a:cs typeface="Verdana" pitchFamily="34" charset="0"/>
            </a:endParaRPr>
          </a:p>
          <a:p>
            <a:pPr lvl="2">
              <a:spcBef>
                <a:spcPts val="0"/>
              </a:spcBef>
              <a:buFont typeface="Wingdings" pitchFamily="2" charset="2"/>
              <a:buChar char="§"/>
              <a:defRPr/>
            </a:pPr>
            <a:endParaRPr lang="es-MX" spc="-10" dirty="0" smtClean="0">
              <a:latin typeface="+mj-lt"/>
              <a:ea typeface="Verdana" pitchFamily="34" charset="0"/>
              <a:cs typeface="Verdana" pitchFamily="34" charset="0"/>
            </a:endParaRPr>
          </a:p>
          <a:p>
            <a:pPr marL="457200" indent="-457200">
              <a:spcBef>
                <a:spcPts val="0"/>
              </a:spcBef>
              <a:buFont typeface="Arial" charset="0"/>
              <a:buNone/>
              <a:defRPr/>
            </a:pPr>
            <a:r>
              <a:rPr lang="es-MX" sz="1800" b="1" spc="-10" dirty="0" smtClean="0">
                <a:latin typeface="+mj-lt"/>
                <a:ea typeface="Verdana" pitchFamily="34" charset="0"/>
                <a:cs typeface="Verdana" pitchFamily="34" charset="0"/>
              </a:rPr>
              <a:t>											</a:t>
            </a:r>
            <a:endParaRPr lang="es-HN" sz="2400" b="1" spc="-10" dirty="0" smtClean="0">
              <a:latin typeface="+mj-lt"/>
              <a:ea typeface="Verdana" pitchFamily="34" charset="0"/>
              <a:cs typeface="Verdana" pitchFamily="34" charset="0"/>
            </a:endParaRPr>
          </a:p>
        </p:txBody>
      </p:sp>
      <p:sp>
        <p:nvSpPr>
          <p:cNvPr id="7" name="6 Rectángulo"/>
          <p:cNvSpPr/>
          <p:nvPr/>
        </p:nvSpPr>
        <p:spPr>
          <a:xfrm>
            <a:off x="3571875" y="1928813"/>
            <a:ext cx="4953000" cy="31797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457200" indent="-457200">
              <a:buFont typeface="+mj-lt"/>
              <a:buAutoNum type="arabicPeriod"/>
              <a:defRPr/>
            </a:pPr>
            <a:r>
              <a:rPr lang="es-MX" sz="2400" b="1" dirty="0"/>
              <a:t>Planificación del Desarrollo</a:t>
            </a:r>
          </a:p>
          <a:p>
            <a:pPr marL="914400" lvl="1" indent="-457200">
              <a:buFont typeface="Wingdings" pitchFamily="2" charset="2"/>
              <a:buChar char="Ø"/>
              <a:defRPr/>
            </a:pPr>
            <a:r>
              <a:rPr lang="es-MX" sz="2400" dirty="0"/>
              <a:t>Planificación Institucional</a:t>
            </a:r>
          </a:p>
          <a:p>
            <a:pPr marL="914400" lvl="1" indent="-457200">
              <a:buFont typeface="Wingdings" pitchFamily="2" charset="2"/>
              <a:buChar char="Ø"/>
              <a:defRPr/>
            </a:pPr>
            <a:r>
              <a:rPr lang="es-MX" sz="2400" dirty="0"/>
              <a:t>Planificación territorial</a:t>
            </a:r>
          </a:p>
          <a:p>
            <a:pPr marL="914400" lvl="1" indent="-457200">
              <a:buFont typeface="+mj-lt"/>
              <a:buAutoNum type="arabicPeriod"/>
              <a:defRPr/>
            </a:pPr>
            <a:endParaRPr lang="es-MX" sz="2400" dirty="0"/>
          </a:p>
          <a:p>
            <a:pPr marL="457200" indent="-457200">
              <a:buFont typeface="+mj-lt"/>
              <a:buAutoNum type="arabicPeriod"/>
              <a:defRPr/>
            </a:pPr>
            <a:r>
              <a:rPr lang="es-MX" sz="2400" b="1" dirty="0"/>
              <a:t>Gestión de la Cooperación</a:t>
            </a:r>
          </a:p>
          <a:p>
            <a:pPr marL="457200" indent="-457200">
              <a:buFont typeface="+mj-lt"/>
              <a:buAutoNum type="arabicPeriod"/>
              <a:defRPr/>
            </a:pPr>
            <a:endParaRPr lang="es-MX" sz="2400" dirty="0"/>
          </a:p>
          <a:p>
            <a:pPr marL="457200" indent="-457200">
              <a:buFont typeface="+mj-lt"/>
              <a:buAutoNum type="arabicPeriod"/>
              <a:defRPr/>
            </a:pPr>
            <a:r>
              <a:rPr lang="es-MX" sz="2400" b="1" dirty="0"/>
              <a:t>Competitividad, Ciencia e Innovación</a:t>
            </a:r>
          </a:p>
        </p:txBody>
      </p:sp>
      <p:sp>
        <p:nvSpPr>
          <p:cNvPr id="8" name="7 Llamada de flecha a la derecha"/>
          <p:cNvSpPr/>
          <p:nvPr/>
        </p:nvSpPr>
        <p:spPr>
          <a:xfrm>
            <a:off x="3143250" y="1928813"/>
            <a:ext cx="250825" cy="3179762"/>
          </a:xfrm>
          <a:prstGeom prst="rightArrow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HN" dirty="0"/>
          </a:p>
        </p:txBody>
      </p:sp>
      <p:sp>
        <p:nvSpPr>
          <p:cNvPr id="9" name="2 Título"/>
          <p:cNvSpPr>
            <a:spLocks noGrp="1"/>
          </p:cNvSpPr>
          <p:nvPr>
            <p:ph type="title"/>
          </p:nvPr>
        </p:nvSpPr>
        <p:spPr>
          <a:xfrm>
            <a:off x="92868" y="134937"/>
            <a:ext cx="7870032" cy="798513"/>
          </a:xfrm>
        </p:spPr>
        <p:txBody>
          <a:bodyPr/>
          <a:lstStyle/>
          <a:p>
            <a:pPr algn="l">
              <a:lnSpc>
                <a:spcPts val="3500"/>
              </a:lnSpc>
            </a:pPr>
            <a:r>
              <a:rPr lang="es-HN" sz="2800" b="1" dirty="0" smtClean="0">
                <a:ea typeface="Verdana" pitchFamily="34" charset="0"/>
                <a:cs typeface="Verdana" pitchFamily="34" charset="0"/>
              </a:rPr>
              <a:t>Construcción del Sistema Nacional de Planificación del Desarrollo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txBox="1">
            <a:spLocks/>
          </p:cNvSpPr>
          <p:nvPr/>
        </p:nvSpPr>
        <p:spPr bwMode="auto">
          <a:xfrm>
            <a:off x="92868" y="134937"/>
            <a:ext cx="7870032" cy="798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ts val="3500"/>
              </a:lnSpc>
              <a:spcBef>
                <a:spcPct val="0"/>
              </a:spcBef>
              <a:spcAft>
                <a:spcPct val="0"/>
              </a:spcAft>
              <a:buClrTx/>
              <a:buSzTx/>
              <a:buFontTx/>
              <a:buNone/>
              <a:tabLst/>
              <a:defRPr/>
            </a:pPr>
            <a:r>
              <a:rPr kumimoji="0" lang="es-HN" sz="2800" b="1" i="0" u="none" strike="noStrike" kern="1200" cap="none" spc="0" normalizeH="0" baseline="0" noProof="0" dirty="0" smtClean="0">
                <a:ln>
                  <a:noFill/>
                </a:ln>
                <a:solidFill>
                  <a:schemeClr val="tx1"/>
                </a:solidFill>
                <a:effectLst/>
                <a:uLnTx/>
                <a:uFillTx/>
                <a:latin typeface="+mj-lt"/>
                <a:ea typeface="Verdana" pitchFamily="34" charset="0"/>
                <a:cs typeface="Verdana" pitchFamily="34" charset="0"/>
              </a:rPr>
              <a:t>Construcción del Sistema Nacional de Planificación del Desarrollo</a:t>
            </a:r>
          </a:p>
        </p:txBody>
      </p:sp>
      <p:sp>
        <p:nvSpPr>
          <p:cNvPr id="6" name="5 Rectángulo"/>
          <p:cNvSpPr/>
          <p:nvPr/>
        </p:nvSpPr>
        <p:spPr>
          <a:xfrm>
            <a:off x="180976" y="1000125"/>
            <a:ext cx="8429624" cy="1143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2400" b="1" dirty="0"/>
              <a:t>Articulación de la Planificación y </a:t>
            </a:r>
            <a:r>
              <a:rPr lang="es-MX" sz="2400" b="1" dirty="0" smtClean="0"/>
              <a:t>Presupuesto</a:t>
            </a:r>
          </a:p>
          <a:p>
            <a:pPr algn="ctr">
              <a:defRPr/>
            </a:pPr>
            <a:endParaRPr lang="es-MX" sz="2400" b="1" dirty="0" smtClean="0"/>
          </a:p>
          <a:p>
            <a:pPr algn="ctr">
              <a:defRPr/>
            </a:pPr>
            <a:r>
              <a:rPr lang="es-MX" sz="2400" b="1" dirty="0" smtClean="0"/>
              <a:t>SEPLAN</a:t>
            </a:r>
            <a:r>
              <a:rPr lang="es-MX" sz="2400" b="1" dirty="0"/>
              <a:t>		</a:t>
            </a:r>
            <a:r>
              <a:rPr lang="es-MX" sz="2400" b="1" dirty="0" smtClean="0"/>
              <a:t>          SEFIN</a:t>
            </a:r>
            <a:endParaRPr lang="es-HN" sz="2400" b="1" dirty="0"/>
          </a:p>
        </p:txBody>
      </p:sp>
      <p:sp>
        <p:nvSpPr>
          <p:cNvPr id="7" name="6 Flecha izquierda y derecha"/>
          <p:cNvSpPr/>
          <p:nvPr/>
        </p:nvSpPr>
        <p:spPr>
          <a:xfrm>
            <a:off x="3933825" y="1614488"/>
            <a:ext cx="1216025" cy="484187"/>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
        <p:nvSpPr>
          <p:cNvPr id="9" name="8 CuadroTexto"/>
          <p:cNvSpPr txBox="1"/>
          <p:nvPr/>
        </p:nvSpPr>
        <p:spPr>
          <a:xfrm>
            <a:off x="209551" y="2368471"/>
            <a:ext cx="8639174" cy="4031873"/>
          </a:xfrm>
          <a:prstGeom prst="rect">
            <a:avLst/>
          </a:prstGeom>
          <a:noFill/>
        </p:spPr>
        <p:txBody>
          <a:bodyPr wrap="square" rtlCol="0">
            <a:spAutoFit/>
          </a:bodyPr>
          <a:lstStyle/>
          <a:p>
            <a:pPr marL="85725" lvl="1">
              <a:spcBef>
                <a:spcPts val="0"/>
              </a:spcBef>
              <a:buFont typeface="Arial" charset="0"/>
              <a:buNone/>
              <a:defRPr/>
            </a:pPr>
            <a:r>
              <a:rPr lang="es-MX" sz="3200" b="1" spc="-10" dirty="0" smtClean="0">
                <a:ea typeface="Verdana" pitchFamily="34" charset="0"/>
                <a:cs typeface="Verdana" pitchFamily="34" charset="0"/>
              </a:rPr>
              <a:t>Ordenamiento de la oferta institucional</a:t>
            </a:r>
          </a:p>
          <a:p>
            <a:pPr marL="714375" lvl="3" indent="276225">
              <a:spcBef>
                <a:spcPts val="0"/>
              </a:spcBef>
              <a:buFont typeface="Wingdings" pitchFamily="2" charset="2"/>
              <a:buChar char="§"/>
              <a:defRPr/>
            </a:pPr>
            <a:r>
              <a:rPr lang="es-MX" sz="2800" spc="-10" dirty="0" smtClean="0">
                <a:solidFill>
                  <a:prstClr val="black"/>
                </a:solidFill>
                <a:ea typeface="Verdana" pitchFamily="34" charset="0"/>
                <a:cs typeface="Verdana" pitchFamily="34" charset="0"/>
              </a:rPr>
              <a:t>Planificación estratégica institucional</a:t>
            </a:r>
          </a:p>
          <a:p>
            <a:pPr marL="714375" lvl="3" indent="276225">
              <a:spcBef>
                <a:spcPts val="0"/>
              </a:spcBef>
              <a:buFont typeface="Wingdings" pitchFamily="2" charset="2"/>
              <a:buChar char="§"/>
              <a:defRPr/>
            </a:pPr>
            <a:r>
              <a:rPr lang="es-MX" sz="2800" spc="-10" dirty="0" smtClean="0">
                <a:solidFill>
                  <a:prstClr val="black"/>
                </a:solidFill>
                <a:ea typeface="Verdana" pitchFamily="34" charset="0"/>
                <a:cs typeface="Verdana" pitchFamily="34" charset="0"/>
              </a:rPr>
              <a:t>Planes operativos anuales</a:t>
            </a:r>
          </a:p>
          <a:p>
            <a:pPr marL="714375" lvl="3" indent="276225">
              <a:spcBef>
                <a:spcPts val="0"/>
              </a:spcBef>
              <a:buFont typeface="Wingdings" pitchFamily="2" charset="2"/>
              <a:buChar char="§"/>
              <a:defRPr/>
            </a:pPr>
            <a:r>
              <a:rPr lang="es-MX" sz="2800" spc="-10" dirty="0" smtClean="0">
                <a:solidFill>
                  <a:prstClr val="black"/>
                </a:solidFill>
                <a:ea typeface="Verdana" pitchFamily="34" charset="0"/>
                <a:cs typeface="Verdana" pitchFamily="34" charset="0"/>
              </a:rPr>
              <a:t>Formulación POA – Presupuesto</a:t>
            </a:r>
          </a:p>
          <a:p>
            <a:pPr marL="714375" lvl="3" indent="276225">
              <a:spcBef>
                <a:spcPts val="0"/>
              </a:spcBef>
              <a:buFont typeface="Wingdings" pitchFamily="2" charset="2"/>
              <a:buChar char="§"/>
              <a:defRPr/>
            </a:pPr>
            <a:r>
              <a:rPr lang="es-MX" sz="2800" dirty="0" smtClean="0"/>
              <a:t>Revisión de estructuras programáticas</a:t>
            </a:r>
          </a:p>
          <a:p>
            <a:pPr marL="714375" lvl="3" indent="276225">
              <a:spcBef>
                <a:spcPts val="0"/>
              </a:spcBef>
              <a:buFont typeface="Wingdings" pitchFamily="2" charset="2"/>
              <a:buChar char="§"/>
              <a:defRPr/>
            </a:pPr>
            <a:r>
              <a:rPr lang="es-MX" sz="2800" dirty="0" smtClean="0"/>
              <a:t>Disposiciones presupuestarias</a:t>
            </a:r>
          </a:p>
          <a:p>
            <a:pPr marL="714375" lvl="3" indent="276225">
              <a:spcBef>
                <a:spcPts val="0"/>
              </a:spcBef>
              <a:buFont typeface="Wingdings" pitchFamily="2" charset="2"/>
              <a:buChar char="§"/>
              <a:defRPr/>
            </a:pPr>
            <a:r>
              <a:rPr lang="es-HN" sz="2800" dirty="0" smtClean="0"/>
              <a:t>Socialización Regional del Presupuesto</a:t>
            </a:r>
          </a:p>
          <a:p>
            <a:pPr marL="990600" lvl="3" indent="-276225">
              <a:spcBef>
                <a:spcPts val="0"/>
              </a:spcBef>
              <a:buFont typeface="Wingdings" pitchFamily="2" charset="2"/>
              <a:buChar char="§"/>
              <a:defRPr/>
            </a:pPr>
            <a:r>
              <a:rPr lang="es-MX" sz="2800" dirty="0" smtClean="0"/>
              <a:t>Plataforma de Seguimiento del POA-Presupuesto</a:t>
            </a:r>
            <a:endParaRPr lang="es-H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3 Marcador de contenido"/>
          <p:cNvSpPr>
            <a:spLocks noGrp="1"/>
          </p:cNvSpPr>
          <p:nvPr>
            <p:ph idx="1"/>
          </p:nvPr>
        </p:nvSpPr>
        <p:spPr>
          <a:xfrm>
            <a:off x="290513" y="1082675"/>
            <a:ext cx="8562975" cy="5346700"/>
          </a:xfrm>
        </p:spPr>
        <p:txBody>
          <a:bodyPr/>
          <a:lstStyle/>
          <a:p>
            <a:pPr marL="514350" lvl="1" indent="-514350">
              <a:spcBef>
                <a:spcPts val="0"/>
              </a:spcBef>
              <a:buFont typeface="Arial" charset="0"/>
              <a:buNone/>
              <a:defRPr/>
            </a:pPr>
            <a:r>
              <a:rPr lang="es-HN" spc="-10" dirty="0" smtClean="0">
                <a:latin typeface="+mj-lt"/>
                <a:ea typeface="Verdana" pitchFamily="34" charset="0"/>
                <a:cs typeface="Verdana" pitchFamily="34" charset="0"/>
              </a:rPr>
              <a:t>								  </a:t>
            </a:r>
          </a:p>
          <a:p>
            <a:pPr lvl="1">
              <a:spcBef>
                <a:spcPts val="0"/>
              </a:spcBef>
              <a:buFont typeface="Arial" charset="0"/>
              <a:buNone/>
              <a:defRPr/>
            </a:pPr>
            <a:r>
              <a:rPr lang="es-MX" sz="2000" spc="-10" dirty="0" smtClean="0">
                <a:latin typeface="+mj-lt"/>
                <a:ea typeface="Verdana" pitchFamily="34" charset="0"/>
                <a:cs typeface="Verdana" pitchFamily="34" charset="0"/>
              </a:rPr>
              <a:t>	</a:t>
            </a:r>
          </a:p>
          <a:p>
            <a:pPr lvl="1">
              <a:spcBef>
                <a:spcPts val="0"/>
              </a:spcBef>
              <a:buFont typeface="Arial" charset="0"/>
              <a:buNone/>
              <a:defRPr/>
            </a:pPr>
            <a:endParaRPr lang="es-MX" b="1" spc="-10" dirty="0" smtClean="0">
              <a:latin typeface="+mj-lt"/>
              <a:ea typeface="Verdana" pitchFamily="34" charset="0"/>
              <a:cs typeface="Verdana" pitchFamily="34" charset="0"/>
            </a:endParaRPr>
          </a:p>
          <a:p>
            <a:pPr lvl="1">
              <a:spcBef>
                <a:spcPts val="0"/>
              </a:spcBef>
              <a:buFont typeface="Arial" charset="0"/>
              <a:buNone/>
              <a:defRPr/>
            </a:pPr>
            <a:endParaRPr lang="es-MX" sz="2000" b="1" spc="-10" dirty="0" smtClean="0">
              <a:latin typeface="+mj-lt"/>
              <a:ea typeface="Verdana" pitchFamily="34" charset="0"/>
              <a:cs typeface="Verdana" pitchFamily="34" charset="0"/>
            </a:endParaRPr>
          </a:p>
          <a:p>
            <a:pPr lvl="1">
              <a:spcBef>
                <a:spcPts val="0"/>
              </a:spcBef>
              <a:buFont typeface="Arial" charset="0"/>
              <a:buNone/>
              <a:defRPr/>
            </a:pPr>
            <a:r>
              <a:rPr lang="es-MX" b="1" spc="-10" dirty="0" smtClean="0">
                <a:latin typeface="Arial" pitchFamily="34" charset="0"/>
                <a:ea typeface="Verdana" pitchFamily="34" charset="0"/>
                <a:cs typeface="Arial" pitchFamily="34" charset="0"/>
              </a:rPr>
              <a:t>Ordenamiento de la Demanda en el Territorio</a:t>
            </a:r>
          </a:p>
          <a:p>
            <a:pPr lvl="1">
              <a:spcBef>
                <a:spcPts val="0"/>
              </a:spcBef>
              <a:buFont typeface="Arial" charset="0"/>
              <a:buNone/>
              <a:defRPr/>
            </a:pPr>
            <a:endParaRPr lang="es-MX" sz="1400" b="1" spc="-10" dirty="0" smtClean="0">
              <a:latin typeface="+mj-lt"/>
              <a:ea typeface="Verdana" pitchFamily="34" charset="0"/>
              <a:cs typeface="Verdana" pitchFamily="34" charset="0"/>
            </a:endParaRPr>
          </a:p>
          <a:p>
            <a:pPr marL="1257300" lvl="3" indent="-361950">
              <a:spcBef>
                <a:spcPts val="0"/>
              </a:spcBef>
              <a:buFont typeface="Wingdings" pitchFamily="2" charset="2"/>
              <a:buChar char="§"/>
              <a:defRPr/>
            </a:pPr>
            <a:r>
              <a:rPr lang="es-MX" sz="2800" spc="-10" dirty="0" smtClean="0">
                <a:solidFill>
                  <a:prstClr val="black"/>
                </a:solidFill>
                <a:latin typeface="Arial" pitchFamily="34" charset="0"/>
                <a:ea typeface="Verdana" pitchFamily="34" charset="0"/>
                <a:cs typeface="Arial" pitchFamily="34" charset="0"/>
              </a:rPr>
              <a:t>Planificación Regional (7 regiones con PDR)</a:t>
            </a:r>
          </a:p>
          <a:p>
            <a:pPr marL="1257300" lvl="3" indent="-361950">
              <a:spcBef>
                <a:spcPts val="0"/>
              </a:spcBef>
              <a:buFont typeface="Wingdings" pitchFamily="2" charset="2"/>
              <a:buChar char="§"/>
              <a:defRPr/>
            </a:pPr>
            <a:r>
              <a:rPr lang="es-MX" sz="2800" spc="-10" dirty="0" smtClean="0">
                <a:solidFill>
                  <a:prstClr val="black"/>
                </a:solidFill>
                <a:latin typeface="Arial" pitchFamily="34" charset="0"/>
                <a:ea typeface="Verdana" pitchFamily="34" charset="0"/>
                <a:cs typeface="Arial" pitchFamily="34" charset="0"/>
              </a:rPr>
              <a:t>Planificación Municipal</a:t>
            </a:r>
          </a:p>
          <a:p>
            <a:pPr marL="1257300" lvl="3" indent="-361950">
              <a:spcBef>
                <a:spcPts val="0"/>
              </a:spcBef>
              <a:buFont typeface="Wingdings" pitchFamily="2" charset="2"/>
              <a:buChar char="§"/>
              <a:defRPr/>
            </a:pPr>
            <a:r>
              <a:rPr lang="es-MX" sz="2800" dirty="0" smtClean="0">
                <a:latin typeface="Arial" pitchFamily="34" charset="0"/>
                <a:cs typeface="Arial" pitchFamily="34" charset="0"/>
              </a:rPr>
              <a:t>POA - Presupuestos por municipios</a:t>
            </a:r>
            <a:endParaRPr lang="es-HN" sz="2800" dirty="0" smtClean="0">
              <a:latin typeface="Arial" pitchFamily="34" charset="0"/>
              <a:cs typeface="Arial" pitchFamily="34" charset="0"/>
            </a:endParaRPr>
          </a:p>
          <a:p>
            <a:pPr lvl="2">
              <a:spcBef>
                <a:spcPts val="0"/>
              </a:spcBef>
              <a:buFont typeface="Arial" charset="0"/>
              <a:buNone/>
              <a:defRPr/>
            </a:pPr>
            <a:endParaRPr lang="es-MX" spc="-10" dirty="0" smtClean="0">
              <a:solidFill>
                <a:prstClr val="black"/>
              </a:solidFill>
              <a:ea typeface="Verdana" pitchFamily="34" charset="0"/>
              <a:cs typeface="Verdana" pitchFamily="34" charset="0"/>
            </a:endParaRPr>
          </a:p>
          <a:p>
            <a:pPr lvl="2">
              <a:spcBef>
                <a:spcPts val="0"/>
              </a:spcBef>
              <a:buFont typeface="Arial" charset="0"/>
              <a:buNone/>
              <a:defRPr/>
            </a:pPr>
            <a:r>
              <a:rPr lang="es-MX" sz="1800" spc="-10" dirty="0" smtClean="0">
                <a:ea typeface="Verdana" pitchFamily="34" charset="0"/>
                <a:cs typeface="Verdana" pitchFamily="34" charset="0"/>
              </a:rPr>
              <a:t>	</a:t>
            </a:r>
            <a:endParaRPr lang="es-MX" spc="-10" dirty="0" smtClean="0">
              <a:solidFill>
                <a:prstClr val="black"/>
              </a:solidFill>
              <a:ea typeface="Verdana" pitchFamily="34" charset="0"/>
              <a:cs typeface="Verdana" pitchFamily="34" charset="0"/>
            </a:endParaRPr>
          </a:p>
          <a:p>
            <a:pPr lvl="2">
              <a:spcBef>
                <a:spcPts val="0"/>
              </a:spcBef>
              <a:buFont typeface="Arial" charset="0"/>
              <a:buNone/>
              <a:defRPr/>
            </a:pPr>
            <a:endParaRPr lang="es-MX" sz="2800" b="1" spc="-10" dirty="0" smtClean="0">
              <a:ea typeface="Verdana" pitchFamily="34" charset="0"/>
              <a:cs typeface="Verdana" pitchFamily="34" charset="0"/>
            </a:endParaRPr>
          </a:p>
          <a:p>
            <a:pPr lvl="2">
              <a:spcBef>
                <a:spcPts val="0"/>
              </a:spcBef>
              <a:buFont typeface="Arial" charset="0"/>
              <a:buNone/>
              <a:defRPr/>
            </a:pPr>
            <a:r>
              <a:rPr lang="es-MX" sz="2800" b="1" spc="-10" dirty="0" smtClean="0">
                <a:ea typeface="Verdana" pitchFamily="34" charset="0"/>
                <a:cs typeface="Verdana" pitchFamily="34" charset="0"/>
              </a:rPr>
              <a:t>Planificación nacional de mediano y largo plazo</a:t>
            </a:r>
          </a:p>
          <a:p>
            <a:pPr lvl="2">
              <a:spcBef>
                <a:spcPts val="0"/>
              </a:spcBef>
              <a:buFont typeface="Arial" charset="0"/>
              <a:buNone/>
              <a:defRPr/>
            </a:pPr>
            <a:endParaRPr lang="es-MX" spc="-10" dirty="0" smtClean="0">
              <a:solidFill>
                <a:prstClr val="black"/>
              </a:solidFill>
              <a:ea typeface="Verdana" pitchFamily="34" charset="0"/>
              <a:cs typeface="Verdana" pitchFamily="34" charset="0"/>
            </a:endParaRPr>
          </a:p>
          <a:p>
            <a:pPr lvl="2">
              <a:spcBef>
                <a:spcPts val="0"/>
              </a:spcBef>
              <a:buFont typeface="Arial" charset="0"/>
              <a:buNone/>
              <a:defRPr/>
            </a:pPr>
            <a:endParaRPr lang="es-HN" dirty="0" smtClean="0"/>
          </a:p>
          <a:p>
            <a:pPr marL="514350" lvl="1" indent="-514350">
              <a:spcBef>
                <a:spcPts val="0"/>
              </a:spcBef>
              <a:buFont typeface="Arial" charset="0"/>
              <a:buNone/>
              <a:defRPr/>
            </a:pPr>
            <a:r>
              <a:rPr lang="es-MX" sz="2000" spc="-10" dirty="0" smtClean="0">
                <a:latin typeface="+mj-lt"/>
                <a:ea typeface="Verdana" pitchFamily="34" charset="0"/>
                <a:cs typeface="Verdana" pitchFamily="34" charset="0"/>
              </a:rPr>
              <a:t>	</a:t>
            </a:r>
            <a:endParaRPr lang="es-MX" spc="-10" dirty="0" smtClean="0">
              <a:latin typeface="+mj-lt"/>
              <a:ea typeface="Verdana" pitchFamily="34" charset="0"/>
              <a:cs typeface="Verdana" pitchFamily="34" charset="0"/>
            </a:endParaRPr>
          </a:p>
          <a:p>
            <a:pPr marL="514350" indent="-514350">
              <a:spcBef>
                <a:spcPts val="0"/>
              </a:spcBef>
              <a:buFont typeface="Arial" charset="0"/>
              <a:buNone/>
              <a:defRPr/>
            </a:pPr>
            <a:r>
              <a:rPr lang="es-HN" spc="-10" dirty="0" smtClean="0">
                <a:latin typeface="+mj-lt"/>
                <a:ea typeface="Verdana" pitchFamily="34" charset="0"/>
                <a:cs typeface="Verdana" pitchFamily="34" charset="0"/>
              </a:rPr>
              <a:t> </a:t>
            </a:r>
          </a:p>
          <a:p>
            <a:pPr lvl="2">
              <a:spcBef>
                <a:spcPts val="0"/>
              </a:spcBef>
              <a:buFont typeface="Wingdings" pitchFamily="2" charset="2"/>
              <a:buChar char="§"/>
              <a:defRPr/>
            </a:pPr>
            <a:endParaRPr lang="es-HN" dirty="0" smtClean="0"/>
          </a:p>
          <a:p>
            <a:pPr lvl="2">
              <a:spcBef>
                <a:spcPts val="0"/>
              </a:spcBef>
              <a:buFont typeface="Wingdings" pitchFamily="2" charset="2"/>
              <a:buChar char="§"/>
              <a:defRPr/>
            </a:pPr>
            <a:endParaRPr lang="es-MX" spc="-10" dirty="0" smtClean="0">
              <a:solidFill>
                <a:prstClr val="black"/>
              </a:solidFill>
              <a:ea typeface="Verdana" pitchFamily="34" charset="0"/>
              <a:cs typeface="Verdana" pitchFamily="34" charset="0"/>
            </a:endParaRPr>
          </a:p>
          <a:p>
            <a:pPr lvl="1">
              <a:spcBef>
                <a:spcPts val="0"/>
              </a:spcBef>
              <a:buFont typeface="Arial" charset="0"/>
              <a:buNone/>
              <a:defRPr/>
            </a:pPr>
            <a:endParaRPr lang="es-MX" spc="-10" dirty="0" smtClean="0">
              <a:latin typeface="+mj-lt"/>
              <a:ea typeface="Verdana" pitchFamily="34" charset="0"/>
              <a:cs typeface="Verdana" pitchFamily="34" charset="0"/>
            </a:endParaRPr>
          </a:p>
          <a:p>
            <a:pPr lvl="1">
              <a:spcBef>
                <a:spcPts val="0"/>
              </a:spcBef>
              <a:buFont typeface="Arial" charset="0"/>
              <a:buNone/>
              <a:defRPr/>
            </a:pPr>
            <a:endParaRPr lang="es-MX" spc="-10" dirty="0" smtClean="0">
              <a:latin typeface="+mj-lt"/>
              <a:ea typeface="Verdana" pitchFamily="34" charset="0"/>
              <a:cs typeface="Verdana" pitchFamily="34" charset="0"/>
            </a:endParaRPr>
          </a:p>
          <a:p>
            <a:pPr lvl="1">
              <a:spcBef>
                <a:spcPts val="0"/>
              </a:spcBef>
              <a:buFont typeface="Arial" charset="0"/>
              <a:buNone/>
              <a:defRPr/>
            </a:pPr>
            <a:r>
              <a:rPr lang="es-MX" spc="-10" dirty="0" smtClean="0">
                <a:latin typeface="+mj-lt"/>
                <a:ea typeface="Verdana" pitchFamily="34" charset="0"/>
                <a:cs typeface="Verdana" pitchFamily="34" charset="0"/>
              </a:rPr>
              <a:t>	</a:t>
            </a:r>
          </a:p>
          <a:p>
            <a:pPr lvl="1">
              <a:spcBef>
                <a:spcPts val="0"/>
              </a:spcBef>
              <a:buFont typeface="Arial" charset="0"/>
              <a:buNone/>
              <a:defRPr/>
            </a:pPr>
            <a:endParaRPr lang="es-MX" spc="-10" dirty="0" smtClean="0">
              <a:latin typeface="+mj-lt"/>
              <a:ea typeface="Verdana" pitchFamily="34" charset="0"/>
              <a:cs typeface="Verdana" pitchFamily="34" charset="0"/>
            </a:endParaRPr>
          </a:p>
          <a:p>
            <a:pPr lvl="1">
              <a:spcBef>
                <a:spcPts val="0"/>
              </a:spcBef>
              <a:buFont typeface="Arial" charset="0"/>
              <a:buNone/>
              <a:defRPr/>
            </a:pPr>
            <a:r>
              <a:rPr lang="es-MX" spc="-10" dirty="0" smtClean="0">
                <a:latin typeface="+mj-lt"/>
                <a:ea typeface="Verdana" pitchFamily="34" charset="0"/>
                <a:cs typeface="Verdana" pitchFamily="34" charset="0"/>
              </a:rPr>
              <a:t> 	</a:t>
            </a:r>
            <a:r>
              <a:rPr lang="es-MX" sz="1800" b="1" spc="-10" dirty="0" smtClean="0">
                <a:latin typeface="+mj-lt"/>
                <a:ea typeface="Verdana" pitchFamily="34" charset="0"/>
                <a:cs typeface="Verdana" pitchFamily="34" charset="0"/>
              </a:rPr>
              <a:t>											</a:t>
            </a:r>
            <a:endParaRPr lang="es-HN" sz="2400" b="1" spc="-10" dirty="0" smtClean="0">
              <a:latin typeface="+mj-lt"/>
              <a:ea typeface="Verdana" pitchFamily="34" charset="0"/>
              <a:cs typeface="Verdana" pitchFamily="34" charset="0"/>
            </a:endParaRPr>
          </a:p>
        </p:txBody>
      </p:sp>
      <p:sp>
        <p:nvSpPr>
          <p:cNvPr id="17" name="16 Marcador de número de diapositiva"/>
          <p:cNvSpPr>
            <a:spLocks noGrp="1"/>
          </p:cNvSpPr>
          <p:nvPr>
            <p:ph type="sldNum" sz="quarter" idx="12"/>
          </p:nvPr>
        </p:nvSpPr>
        <p:spPr/>
        <p:txBody>
          <a:bodyPr/>
          <a:lstStyle/>
          <a:p>
            <a:pPr>
              <a:defRPr/>
            </a:pPr>
            <a:fld id="{CA75261F-6551-42DD-A609-4BA241E19673}" type="slidenum">
              <a:rPr lang="es-HN" smtClean="0"/>
              <a:pPr>
                <a:defRPr/>
              </a:pPr>
              <a:t>18</a:t>
            </a:fld>
            <a:endParaRPr lang="es-HN"/>
          </a:p>
        </p:txBody>
      </p:sp>
      <p:sp>
        <p:nvSpPr>
          <p:cNvPr id="11" name="10 Flecha arriba y abajo"/>
          <p:cNvSpPr/>
          <p:nvPr/>
        </p:nvSpPr>
        <p:spPr>
          <a:xfrm>
            <a:off x="4086225" y="4519613"/>
            <a:ext cx="484188" cy="1000125"/>
          </a:xfrm>
          <a:prstGeom prst="up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
        <p:nvSpPr>
          <p:cNvPr id="13" name="2 Título"/>
          <p:cNvSpPr txBox="1">
            <a:spLocks/>
          </p:cNvSpPr>
          <p:nvPr/>
        </p:nvSpPr>
        <p:spPr bwMode="auto">
          <a:xfrm>
            <a:off x="92868" y="115093"/>
            <a:ext cx="7870032" cy="798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ts val="3500"/>
              </a:lnSpc>
              <a:spcBef>
                <a:spcPct val="0"/>
              </a:spcBef>
              <a:spcAft>
                <a:spcPct val="0"/>
              </a:spcAft>
              <a:buClrTx/>
              <a:buSzTx/>
              <a:buFontTx/>
              <a:buNone/>
              <a:tabLst/>
              <a:defRPr/>
            </a:pPr>
            <a:r>
              <a:rPr kumimoji="0" lang="es-HN" sz="2800" b="1" i="0" u="none" strike="noStrike" kern="1200" cap="none" spc="0" normalizeH="0" baseline="0" noProof="0" dirty="0" smtClean="0">
                <a:ln>
                  <a:noFill/>
                </a:ln>
                <a:solidFill>
                  <a:schemeClr val="tx1"/>
                </a:solidFill>
                <a:effectLst/>
                <a:uLnTx/>
                <a:uFillTx/>
                <a:latin typeface="+mj-lt"/>
                <a:ea typeface="Verdana" pitchFamily="34" charset="0"/>
                <a:cs typeface="Verdana" pitchFamily="34" charset="0"/>
              </a:rPr>
              <a:t>Construcción del Sistema Nacional de Planificación del Desarrollo</a:t>
            </a:r>
          </a:p>
        </p:txBody>
      </p:sp>
      <p:sp>
        <p:nvSpPr>
          <p:cNvPr id="14" name="13 Rectángulo"/>
          <p:cNvSpPr/>
          <p:nvPr/>
        </p:nvSpPr>
        <p:spPr>
          <a:xfrm>
            <a:off x="257176" y="1133475"/>
            <a:ext cx="8429624" cy="1143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2400" b="1" dirty="0"/>
              <a:t>Articulación de la Planificación y </a:t>
            </a:r>
            <a:r>
              <a:rPr lang="es-MX" sz="2400" b="1" dirty="0" smtClean="0"/>
              <a:t>Presupuesto</a:t>
            </a:r>
          </a:p>
          <a:p>
            <a:pPr algn="ctr">
              <a:defRPr/>
            </a:pPr>
            <a:endParaRPr lang="es-MX" sz="2400" b="1" dirty="0" smtClean="0"/>
          </a:p>
          <a:p>
            <a:pPr algn="ctr">
              <a:defRPr/>
            </a:pPr>
            <a:r>
              <a:rPr lang="es-MX" sz="2400" b="1" dirty="0" smtClean="0"/>
              <a:t>SEPLAN</a:t>
            </a:r>
            <a:r>
              <a:rPr lang="es-MX" sz="2400" b="1" dirty="0"/>
              <a:t>		</a:t>
            </a:r>
            <a:r>
              <a:rPr lang="es-MX" sz="2400" b="1" dirty="0" smtClean="0"/>
              <a:t>          SEFIN</a:t>
            </a:r>
            <a:endParaRPr lang="es-HN" sz="2400" b="1" dirty="0"/>
          </a:p>
        </p:txBody>
      </p:sp>
      <p:sp>
        <p:nvSpPr>
          <p:cNvPr id="15" name="14 Flecha izquierda y derecha"/>
          <p:cNvSpPr/>
          <p:nvPr/>
        </p:nvSpPr>
        <p:spPr>
          <a:xfrm>
            <a:off x="4010025" y="1747838"/>
            <a:ext cx="1216025" cy="484187"/>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txBox="1">
            <a:spLocks/>
          </p:cNvSpPr>
          <p:nvPr/>
        </p:nvSpPr>
        <p:spPr bwMode="auto">
          <a:xfrm>
            <a:off x="92868" y="115093"/>
            <a:ext cx="7870032" cy="798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ts val="3500"/>
              </a:lnSpc>
              <a:spcBef>
                <a:spcPct val="0"/>
              </a:spcBef>
              <a:spcAft>
                <a:spcPct val="0"/>
              </a:spcAft>
              <a:buClrTx/>
              <a:buSzTx/>
              <a:buFontTx/>
              <a:buNone/>
              <a:tabLst/>
              <a:defRPr/>
            </a:pPr>
            <a:r>
              <a:rPr kumimoji="0" lang="es-HN" sz="2800" b="1" i="0" u="none" strike="noStrike" kern="1200" cap="none" spc="0" normalizeH="0" baseline="0" noProof="0" dirty="0" smtClean="0">
                <a:ln>
                  <a:noFill/>
                </a:ln>
                <a:solidFill>
                  <a:schemeClr val="tx1"/>
                </a:solidFill>
                <a:effectLst/>
                <a:uLnTx/>
                <a:uFillTx/>
                <a:latin typeface="+mj-lt"/>
                <a:ea typeface="Verdana" pitchFamily="34" charset="0"/>
                <a:cs typeface="Verdana" pitchFamily="34" charset="0"/>
              </a:rPr>
              <a:t>Construcción del Sistema Nacional de Planificación del Desarrollo</a:t>
            </a:r>
          </a:p>
        </p:txBody>
      </p:sp>
      <p:sp>
        <p:nvSpPr>
          <p:cNvPr id="6" name="2 Título"/>
          <p:cNvSpPr>
            <a:spLocks noGrp="1"/>
          </p:cNvSpPr>
          <p:nvPr>
            <p:ph type="title"/>
          </p:nvPr>
        </p:nvSpPr>
        <p:spPr>
          <a:xfrm>
            <a:off x="212725" y="1038225"/>
            <a:ext cx="7523163" cy="536575"/>
          </a:xfrm>
        </p:spPr>
        <p:txBody>
          <a:bodyPr/>
          <a:lstStyle/>
          <a:p>
            <a:pPr marL="457200" indent="-457200"/>
            <a:r>
              <a:rPr lang="es-MX" sz="3200" b="1" cap="none" dirty="0" smtClean="0">
                <a:solidFill>
                  <a:schemeClr val="tx2">
                    <a:lumMod val="60000"/>
                    <a:lumOff val="40000"/>
                  </a:schemeClr>
                </a:solidFill>
              </a:rPr>
              <a:t>Gestión de la Cooperación Externa</a:t>
            </a:r>
          </a:p>
        </p:txBody>
      </p:sp>
      <p:sp>
        <p:nvSpPr>
          <p:cNvPr id="8" name="7 CuadroTexto"/>
          <p:cNvSpPr txBox="1"/>
          <p:nvPr/>
        </p:nvSpPr>
        <p:spPr>
          <a:xfrm>
            <a:off x="422935" y="1755775"/>
            <a:ext cx="7949540" cy="4801314"/>
          </a:xfrm>
          <a:prstGeom prst="rect">
            <a:avLst/>
          </a:prstGeom>
          <a:noFill/>
        </p:spPr>
        <p:txBody>
          <a:bodyPr wrap="square" rtlCol="0">
            <a:spAutoFit/>
          </a:bodyPr>
          <a:lstStyle/>
          <a:p>
            <a:pPr marL="447675" lvl="1" indent="-361950" algn="just">
              <a:spcBef>
                <a:spcPts val="0"/>
              </a:spcBef>
              <a:buBlip>
                <a:blip r:embed="rId2"/>
              </a:buBlip>
              <a:defRPr/>
            </a:pPr>
            <a:r>
              <a:rPr lang="es-AR" sz="2400" spc="-10" dirty="0" smtClean="0">
                <a:solidFill>
                  <a:prstClr val="black"/>
                </a:solidFill>
                <a:ea typeface="Verdana" pitchFamily="34" charset="0"/>
                <a:cs typeface="Verdana" pitchFamily="34" charset="0"/>
              </a:rPr>
              <a:t>Plataforma de gestión de la cooperación como una herramienta electrónica para ordenar y articular  la cooperación al desarrollo a las prioridades de país.</a:t>
            </a:r>
          </a:p>
          <a:p>
            <a:pPr marL="447675" lvl="1" indent="-361950" algn="just">
              <a:spcBef>
                <a:spcPts val="0"/>
              </a:spcBef>
              <a:buBlip>
                <a:blip r:embed="rId2"/>
              </a:buBlip>
              <a:defRPr/>
            </a:pPr>
            <a:endParaRPr lang="es-AR" sz="2400" spc="-10" dirty="0" smtClean="0">
              <a:solidFill>
                <a:prstClr val="black"/>
              </a:solidFill>
              <a:ea typeface="Verdana" pitchFamily="34" charset="0"/>
              <a:cs typeface="Verdana" pitchFamily="34" charset="0"/>
            </a:endParaRPr>
          </a:p>
          <a:p>
            <a:pPr marL="447675" lvl="1" indent="-361950" algn="just">
              <a:spcBef>
                <a:spcPts val="0"/>
              </a:spcBef>
              <a:buBlip>
                <a:blip r:embed="rId2"/>
              </a:buBlip>
              <a:defRPr/>
            </a:pPr>
            <a:r>
              <a:rPr lang="es-ES" sz="2400" spc="-10" dirty="0" smtClean="0">
                <a:solidFill>
                  <a:prstClr val="black"/>
                </a:solidFill>
                <a:ea typeface="Verdana" pitchFamily="34" charset="0"/>
                <a:cs typeface="Verdana" pitchFamily="34" charset="0"/>
              </a:rPr>
              <a:t>Trabajo conjunto con la Secretaría de Finanzas para incluir la cooperación en el presupuesto nacional con el propósito de planificar mejor la asignación y gestión de recursos.</a:t>
            </a:r>
          </a:p>
          <a:p>
            <a:pPr marL="447675" lvl="1" indent="-361950" algn="just">
              <a:spcBef>
                <a:spcPts val="0"/>
              </a:spcBef>
              <a:defRPr/>
            </a:pPr>
            <a:endParaRPr lang="es-ES" sz="2400" spc="-10" dirty="0" smtClean="0">
              <a:solidFill>
                <a:prstClr val="black"/>
              </a:solidFill>
              <a:ea typeface="Verdana" pitchFamily="34" charset="0"/>
              <a:cs typeface="Verdana" pitchFamily="34" charset="0"/>
            </a:endParaRPr>
          </a:p>
          <a:p>
            <a:pPr marL="447675" lvl="1" indent="-361950" algn="just">
              <a:spcBef>
                <a:spcPts val="0"/>
              </a:spcBef>
              <a:buBlip>
                <a:blip r:embed="rId2"/>
              </a:buBlip>
              <a:defRPr/>
            </a:pPr>
            <a:r>
              <a:rPr lang="es-HN" sz="2400" spc="-10" dirty="0" smtClean="0">
                <a:solidFill>
                  <a:prstClr val="black"/>
                </a:solidFill>
                <a:ea typeface="Verdana" pitchFamily="34" charset="0"/>
                <a:cs typeface="Verdana" pitchFamily="34" charset="0"/>
              </a:rPr>
              <a:t>Programa de Cooperación Sur-Sur de Honduras, </a:t>
            </a:r>
            <a:r>
              <a:rPr lang="es-MX" sz="2400" spc="-10" dirty="0" smtClean="0">
                <a:solidFill>
                  <a:prstClr val="black"/>
                </a:solidFill>
                <a:ea typeface="Verdana" pitchFamily="34" charset="0"/>
                <a:cs typeface="Verdana" pitchFamily="34" charset="0"/>
              </a:rPr>
              <a:t>como proveedor de cooperación en intercambio de conocimiento entre países.</a:t>
            </a:r>
          </a:p>
          <a:p>
            <a:endParaRPr lang="es-H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9750" y="342654"/>
            <a:ext cx="2954655" cy="646331"/>
          </a:xfrm>
          <a:prstGeom prst="rect">
            <a:avLst/>
          </a:prstGeom>
          <a:noFill/>
        </p:spPr>
        <p:txBody>
          <a:bodyPr wrap="none" rtlCol="0">
            <a:spAutoFit/>
          </a:bodyPr>
          <a:lstStyle/>
          <a:p>
            <a:pPr lvl="0"/>
            <a:r>
              <a:rPr lang="es-HN" sz="3600" b="1" u="sng" dirty="0" smtClean="0"/>
              <a:t>CONTENIDO</a:t>
            </a:r>
            <a:endParaRPr lang="es-ES" sz="3600" b="1" u="sng" dirty="0" smtClean="0"/>
          </a:p>
        </p:txBody>
      </p:sp>
      <p:sp>
        <p:nvSpPr>
          <p:cNvPr id="6" name="5 CuadroTexto"/>
          <p:cNvSpPr txBox="1"/>
          <p:nvPr/>
        </p:nvSpPr>
        <p:spPr>
          <a:xfrm>
            <a:off x="725250" y="1686750"/>
            <a:ext cx="7685306" cy="3785652"/>
          </a:xfrm>
          <a:prstGeom prst="rect">
            <a:avLst/>
          </a:prstGeom>
          <a:noFill/>
        </p:spPr>
        <p:txBody>
          <a:bodyPr wrap="square" rtlCol="0">
            <a:spAutoFit/>
          </a:bodyPr>
          <a:lstStyle/>
          <a:p>
            <a:pPr marL="542925" lvl="1" indent="-457200" algn="just">
              <a:buAutoNum type="arabicPeriod"/>
            </a:pPr>
            <a:r>
              <a:rPr lang="es-HN" sz="2400" b="1" dirty="0" smtClean="0">
                <a:solidFill>
                  <a:schemeClr val="accent1">
                    <a:lumMod val="75000"/>
                  </a:schemeClr>
                </a:solidFill>
              </a:rPr>
              <a:t>El Sistema Nacional de Planificación del Desarrollo.</a:t>
            </a:r>
          </a:p>
          <a:p>
            <a:pPr marL="542925" lvl="1" indent="-457200" algn="just">
              <a:buAutoNum type="arabicPeriod"/>
            </a:pPr>
            <a:endParaRPr lang="es-HN" sz="2400" b="1" dirty="0" smtClean="0"/>
          </a:p>
          <a:p>
            <a:pPr marL="542925" lvl="1" indent="-457200" algn="just">
              <a:buFontTx/>
              <a:buAutoNum type="arabicPeriod"/>
            </a:pPr>
            <a:r>
              <a:rPr lang="es-HN" sz="2400" b="1" dirty="0" smtClean="0">
                <a:solidFill>
                  <a:schemeClr val="accent1">
                    <a:lumMod val="75000"/>
                  </a:schemeClr>
                </a:solidFill>
              </a:rPr>
              <a:t>Avances en la Construcción y Consolidación del Sistema Nacional de Planificación del Desarrollo.</a:t>
            </a:r>
          </a:p>
          <a:p>
            <a:pPr marL="542925" lvl="1" indent="-457200" algn="just">
              <a:buFontTx/>
              <a:buAutoNum type="arabicPeriod"/>
            </a:pPr>
            <a:endParaRPr lang="es-HN" sz="2400" b="1" dirty="0" smtClean="0">
              <a:solidFill>
                <a:schemeClr val="accent1">
                  <a:lumMod val="75000"/>
                </a:schemeClr>
              </a:solidFill>
            </a:endParaRPr>
          </a:p>
          <a:p>
            <a:pPr marL="542925" lvl="1" indent="-457200" algn="just">
              <a:buFontTx/>
              <a:buAutoNum type="arabicPeriod"/>
            </a:pPr>
            <a:r>
              <a:rPr lang="es-HN" sz="2400" b="1" dirty="0" smtClean="0">
                <a:solidFill>
                  <a:schemeClr val="accent1">
                    <a:lumMod val="75000"/>
                  </a:schemeClr>
                </a:solidFill>
              </a:rPr>
              <a:t>Articulación de la Planificación Regional y Sectorial en el Sistema Nacional de Planificación</a:t>
            </a:r>
            <a:endParaRPr lang="es-HN"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bwMode="auto">
          <a:xfrm>
            <a:off x="92868" y="115093"/>
            <a:ext cx="7870032" cy="798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ts val="3500"/>
              </a:lnSpc>
              <a:spcBef>
                <a:spcPct val="0"/>
              </a:spcBef>
              <a:spcAft>
                <a:spcPct val="0"/>
              </a:spcAft>
              <a:buClrTx/>
              <a:buSzTx/>
              <a:buFontTx/>
              <a:buNone/>
              <a:tabLst/>
              <a:defRPr/>
            </a:pPr>
            <a:r>
              <a:rPr kumimoji="0" lang="es-HN" sz="2800" b="1" i="0" u="none" strike="noStrike" kern="1200" cap="none" spc="0" normalizeH="0" baseline="0" noProof="0" dirty="0" smtClean="0">
                <a:ln>
                  <a:noFill/>
                </a:ln>
                <a:solidFill>
                  <a:schemeClr val="tx1"/>
                </a:solidFill>
                <a:effectLst/>
                <a:uLnTx/>
                <a:uFillTx/>
                <a:latin typeface="+mj-lt"/>
                <a:ea typeface="Verdana" pitchFamily="34" charset="0"/>
                <a:cs typeface="Verdana" pitchFamily="34" charset="0"/>
              </a:rPr>
              <a:t>Construcción del Sistema Nacional de Planificación del Desarrollo</a:t>
            </a:r>
          </a:p>
        </p:txBody>
      </p:sp>
      <p:sp>
        <p:nvSpPr>
          <p:cNvPr id="7" name="2 Título"/>
          <p:cNvSpPr>
            <a:spLocks noGrp="1"/>
          </p:cNvSpPr>
          <p:nvPr>
            <p:ph type="title"/>
          </p:nvPr>
        </p:nvSpPr>
        <p:spPr>
          <a:xfrm>
            <a:off x="146050" y="1076325"/>
            <a:ext cx="8235950" cy="762000"/>
          </a:xfrm>
        </p:spPr>
        <p:txBody>
          <a:bodyPr/>
          <a:lstStyle/>
          <a:p>
            <a:pPr algn="l"/>
            <a:r>
              <a:rPr lang="es-MX" sz="2800" b="1" dirty="0" smtClean="0">
                <a:solidFill>
                  <a:schemeClr val="tx2">
                    <a:lumMod val="60000"/>
                    <a:lumOff val="40000"/>
                  </a:schemeClr>
                </a:solidFill>
              </a:rPr>
              <a:t>Sistema Nacional de Monitoreo y Evaluación del Plan de Nación</a:t>
            </a:r>
            <a:endParaRPr lang="es-MX" sz="2800" b="1" cap="none" dirty="0" smtClean="0">
              <a:solidFill>
                <a:schemeClr val="tx2">
                  <a:lumMod val="60000"/>
                  <a:lumOff val="40000"/>
                </a:schemeClr>
              </a:solidFill>
            </a:endParaRPr>
          </a:p>
        </p:txBody>
      </p:sp>
      <p:graphicFrame>
        <p:nvGraphicFramePr>
          <p:cNvPr id="30722" name="Object 2"/>
          <p:cNvGraphicFramePr>
            <a:graphicFrameLocks noChangeAspect="1"/>
          </p:cNvGraphicFramePr>
          <p:nvPr/>
        </p:nvGraphicFramePr>
        <p:xfrm>
          <a:off x="3308794" y="2247900"/>
          <a:ext cx="5444681" cy="3602834"/>
        </p:xfrm>
        <a:graphic>
          <a:graphicData uri="http://schemas.openxmlformats.org/presentationml/2006/ole">
            <p:oleObj spid="_x0000_s30722" name="Visio" r:id="rId3" imgW="9094551" imgH="6025012" progId="Visio.Drawing.11">
              <p:embed/>
            </p:oleObj>
          </a:graphicData>
        </a:graphic>
      </p:graphicFrame>
      <p:sp>
        <p:nvSpPr>
          <p:cNvPr id="9" name="8 CuadroTexto"/>
          <p:cNvSpPr txBox="1"/>
          <p:nvPr/>
        </p:nvSpPr>
        <p:spPr>
          <a:xfrm>
            <a:off x="161925" y="2333625"/>
            <a:ext cx="3146869" cy="2554545"/>
          </a:xfrm>
          <a:prstGeom prst="rect">
            <a:avLst/>
          </a:prstGeom>
          <a:noFill/>
        </p:spPr>
        <p:txBody>
          <a:bodyPr wrap="square" rtlCol="0">
            <a:spAutoFit/>
          </a:bodyPr>
          <a:lstStyle/>
          <a:p>
            <a:pPr marL="361950" indent="-361950" algn="just">
              <a:buBlip>
                <a:blip r:embed="rId4"/>
              </a:buBlip>
            </a:pPr>
            <a:r>
              <a:rPr lang="es-MX" sz="1600" dirty="0" smtClean="0"/>
              <a:t>Diseño Conceptual y Operativo</a:t>
            </a:r>
          </a:p>
          <a:p>
            <a:pPr marL="361950" indent="-361950" algn="just">
              <a:buBlip>
                <a:blip r:embed="rId4"/>
              </a:buBlip>
            </a:pPr>
            <a:r>
              <a:rPr lang="es-MX" sz="1600" dirty="0" smtClean="0"/>
              <a:t>Taller de validación con instituciones del Sector Publico</a:t>
            </a:r>
          </a:p>
          <a:p>
            <a:pPr marL="361950" indent="-361950" algn="just">
              <a:buBlip>
                <a:blip r:embed="rId4"/>
              </a:buBlip>
            </a:pPr>
            <a:r>
              <a:rPr lang="es-MX" sz="1600" dirty="0" smtClean="0"/>
              <a:t>Diseño y puesta en marcha de la Plataforma Informática del Sistema</a:t>
            </a:r>
          </a:p>
          <a:p>
            <a:pPr marL="361950" indent="-361950" algn="just">
              <a:buBlip>
                <a:blip r:embed="rId4"/>
              </a:buBlip>
            </a:pPr>
            <a:r>
              <a:rPr lang="es-MX" sz="1600" dirty="0" smtClean="0"/>
              <a:t>Elaboración de los Manuales de proceso </a:t>
            </a:r>
            <a:endParaRPr lang="es-HN"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p:nvPr/>
        </p:nvSpPr>
        <p:spPr>
          <a:xfrm>
            <a:off x="710969" y="1752600"/>
            <a:ext cx="7909156" cy="4247317"/>
          </a:xfrm>
          <a:prstGeom prst="rect">
            <a:avLst/>
          </a:prstGeom>
          <a:noFill/>
        </p:spPr>
        <p:txBody>
          <a:bodyPr wrap="square">
            <a:spAutoFit/>
          </a:bodyPr>
          <a:lstStyle/>
          <a:p>
            <a:pPr algn="ctr">
              <a:defRPr/>
            </a:pPr>
            <a:r>
              <a:rPr lang="es-HN" sz="5400" b="1" dirty="0" smtClean="0">
                <a:solidFill>
                  <a:schemeClr val="accent1">
                    <a:lumMod val="75000"/>
                  </a:schemeClr>
                </a:solidFill>
                <a:latin typeface="+mj-lt"/>
              </a:rPr>
              <a:t>Articulación de la Planificación Regional y Sectorial en el Sistema Nacional de Planificación del Desarrollo</a:t>
            </a:r>
            <a:endParaRPr lang="es-HN" sz="5400" b="1" dirty="0">
              <a:solidFill>
                <a:schemeClr val="accent1">
                  <a:lumMod val="75000"/>
                </a:schemeClr>
              </a:solidFill>
              <a:latin typeface="+mj-lt"/>
            </a:endParaRPr>
          </a:p>
        </p:txBody>
      </p:sp>
      <p:sp>
        <p:nvSpPr>
          <p:cNvPr id="6" name="5 CuadroTexto"/>
          <p:cNvSpPr txBox="1"/>
          <p:nvPr/>
        </p:nvSpPr>
        <p:spPr>
          <a:xfrm>
            <a:off x="75552" y="-25267"/>
            <a:ext cx="1159292" cy="2400657"/>
          </a:xfrm>
          <a:prstGeom prst="rect">
            <a:avLst/>
          </a:prstGeom>
          <a:noFill/>
        </p:spPr>
        <p:txBody>
          <a:bodyPr wrap="none" rtlCol="0">
            <a:spAutoFit/>
          </a:bodyPr>
          <a:lstStyle/>
          <a:p>
            <a:r>
              <a:rPr lang="es-MX" sz="15000" b="1" dirty="0" smtClean="0">
                <a:solidFill>
                  <a:schemeClr val="accent1">
                    <a:lumMod val="75000"/>
                  </a:schemeClr>
                </a:solidFill>
                <a:latin typeface="+mj-lt"/>
              </a:rPr>
              <a:t>3</a:t>
            </a:r>
            <a:endParaRPr lang="es-HN" sz="15000" b="1" dirty="0">
              <a:solidFill>
                <a:schemeClr val="accent1">
                  <a:lumMod val="75000"/>
                </a:schemeClr>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C96CB41E-D2F3-4865-B517-79D0D4F280ED}" type="slidenum">
              <a:rPr lang="en-US" smtClean="0"/>
              <a:pPr>
                <a:defRPr/>
              </a:pPr>
              <a:t>22</a:t>
            </a:fld>
            <a:endParaRPr lang="en-US"/>
          </a:p>
        </p:txBody>
      </p:sp>
      <p:sp>
        <p:nvSpPr>
          <p:cNvPr id="5" name="4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5A4C70A6-78D0-403F-8F2D-EC4EA2CAB35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6" name="5 Grupo"/>
          <p:cNvGrpSpPr/>
          <p:nvPr/>
        </p:nvGrpSpPr>
        <p:grpSpPr>
          <a:xfrm>
            <a:off x="253873" y="983729"/>
            <a:ext cx="8624417" cy="5245973"/>
            <a:chOff x="139573" y="983729"/>
            <a:chExt cx="8624417" cy="5245973"/>
          </a:xfrm>
        </p:grpSpPr>
        <p:pic>
          <p:nvPicPr>
            <p:cNvPr id="7" name="Picture 5"/>
            <p:cNvPicPr>
              <a:picLocks noChangeAspect="1" noChangeArrowheads="1"/>
            </p:cNvPicPr>
            <p:nvPr/>
          </p:nvPicPr>
          <p:blipFill>
            <a:blip r:embed="rId2"/>
            <a:stretch>
              <a:fillRect/>
            </a:stretch>
          </p:blipFill>
          <p:spPr bwMode="auto">
            <a:xfrm>
              <a:off x="139573" y="983729"/>
              <a:ext cx="8624417" cy="5245973"/>
            </a:xfrm>
            <a:prstGeom prst="rect">
              <a:avLst/>
            </a:prstGeom>
            <a:noFill/>
            <a:ln w="9525">
              <a:noFill/>
              <a:miter lim="800000"/>
              <a:headEnd/>
              <a:tailEnd/>
            </a:ln>
          </p:spPr>
        </p:pic>
        <p:sp>
          <p:nvSpPr>
            <p:cNvPr id="8" name="7 Rectángulo"/>
            <p:cNvSpPr/>
            <p:nvPr/>
          </p:nvSpPr>
          <p:spPr>
            <a:xfrm>
              <a:off x="857250" y="1026725"/>
              <a:ext cx="7105650" cy="914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HN" sz="2400" b="1" dirty="0" smtClean="0">
                  <a:solidFill>
                    <a:schemeClr val="tx1"/>
                  </a:solidFill>
                </a:rPr>
                <a:t>SISTEMA NACIONAL DE PLANIFICACION DEL DESARROLLO DE HONDURAS</a:t>
              </a:r>
              <a:endParaRPr lang="es-HN" sz="2400" b="1" dirty="0">
                <a:solidFill>
                  <a:schemeClr val="tx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F944597C-7459-4471-9C61-B90982C16650}" type="slidenum">
              <a:rPr lang="en-US" smtClean="0"/>
              <a:pPr>
                <a:defRPr/>
              </a:pPr>
              <a:t>23</a:t>
            </a:fld>
            <a:endParaRPr lang="en-US"/>
          </a:p>
        </p:txBody>
      </p:sp>
      <p:graphicFrame>
        <p:nvGraphicFramePr>
          <p:cNvPr id="5" name="4 Objeto"/>
          <p:cNvGraphicFramePr>
            <a:graphicFrameLocks noChangeAspect="1"/>
          </p:cNvGraphicFramePr>
          <p:nvPr>
            <p:extLst>
              <p:ext uri="{D42A27DB-BD31-4B8C-83A1-F6EECF244321}">
                <p14:modId xmlns:p14="http://schemas.microsoft.com/office/powerpoint/2010/main" xmlns="" val="2795770385"/>
              </p:ext>
            </p:extLst>
          </p:nvPr>
        </p:nvGraphicFramePr>
        <p:xfrm>
          <a:off x="1473514" y="1062261"/>
          <a:ext cx="5947949" cy="5170748"/>
        </p:xfrm>
        <a:graphic>
          <a:graphicData uri="http://schemas.openxmlformats.org/presentationml/2006/ole">
            <p:oleObj spid="_x0000_s29698" name="Visio" r:id="rId3" imgW="5488562" imgH="8852858" progId="Visio.Drawing.11">
              <p:embed/>
            </p:oleObj>
          </a:graphicData>
        </a:graphic>
      </p:graphicFrame>
      <p:sp>
        <p:nvSpPr>
          <p:cNvPr id="6" name="5 CuadroTexto"/>
          <p:cNvSpPr txBox="1"/>
          <p:nvPr/>
        </p:nvSpPr>
        <p:spPr>
          <a:xfrm>
            <a:off x="4141166" y="5489798"/>
            <a:ext cx="688009" cy="461665"/>
          </a:xfrm>
          <a:prstGeom prst="rect">
            <a:avLst/>
          </a:prstGeom>
          <a:noFill/>
        </p:spPr>
        <p:txBody>
          <a:bodyPr wrap="none" rtlCol="0">
            <a:spAutoFit/>
          </a:bodyPr>
          <a:lstStyle/>
          <a:p>
            <a:r>
              <a:rPr lang="es-CO" sz="1200" dirty="0" smtClean="0"/>
              <a:t>Sistema</a:t>
            </a:r>
          </a:p>
          <a:p>
            <a:r>
              <a:rPr lang="es-CO" sz="1200" dirty="0" smtClean="0"/>
              <a:t>de M&amp;E</a:t>
            </a:r>
            <a:endParaRPr lang="es-CO" sz="1200" dirty="0"/>
          </a:p>
        </p:txBody>
      </p:sp>
      <p:sp>
        <p:nvSpPr>
          <p:cNvPr id="7" name="6 CuadroTexto"/>
          <p:cNvSpPr txBox="1"/>
          <p:nvPr/>
        </p:nvSpPr>
        <p:spPr>
          <a:xfrm rot="16200000">
            <a:off x="2103390" y="2598960"/>
            <a:ext cx="780342" cy="369332"/>
          </a:xfrm>
          <a:prstGeom prst="rect">
            <a:avLst/>
          </a:prstGeom>
          <a:noFill/>
        </p:spPr>
        <p:txBody>
          <a:bodyPr wrap="none" rtlCol="0">
            <a:spAutoFit/>
          </a:bodyPr>
          <a:lstStyle/>
          <a:p>
            <a:r>
              <a:rPr lang="es-CO" dirty="0" smtClean="0"/>
              <a:t>Sector</a:t>
            </a:r>
            <a:endParaRPr lang="es-CO" dirty="0"/>
          </a:p>
        </p:txBody>
      </p:sp>
      <p:sp>
        <p:nvSpPr>
          <p:cNvPr id="8" name="7 CuadroTexto"/>
          <p:cNvSpPr txBox="1"/>
          <p:nvPr/>
        </p:nvSpPr>
        <p:spPr>
          <a:xfrm rot="16200000">
            <a:off x="2213966" y="3823095"/>
            <a:ext cx="559192" cy="369332"/>
          </a:xfrm>
          <a:prstGeom prst="rect">
            <a:avLst/>
          </a:prstGeom>
          <a:noFill/>
        </p:spPr>
        <p:txBody>
          <a:bodyPr wrap="none" rtlCol="0">
            <a:spAutoFit/>
          </a:bodyPr>
          <a:lstStyle/>
          <a:p>
            <a:r>
              <a:rPr lang="es-CO" dirty="0" smtClean="0"/>
              <a:t>P.E.I</a:t>
            </a:r>
            <a:endParaRPr lang="es-CO" dirty="0"/>
          </a:p>
        </p:txBody>
      </p:sp>
      <p:sp>
        <p:nvSpPr>
          <p:cNvPr id="9" name="8 CuadroTexto"/>
          <p:cNvSpPr txBox="1"/>
          <p:nvPr/>
        </p:nvSpPr>
        <p:spPr>
          <a:xfrm rot="16200000">
            <a:off x="2158535" y="4737504"/>
            <a:ext cx="670055" cy="369332"/>
          </a:xfrm>
          <a:prstGeom prst="rect">
            <a:avLst/>
          </a:prstGeom>
          <a:noFill/>
        </p:spPr>
        <p:txBody>
          <a:bodyPr wrap="none" rtlCol="0">
            <a:spAutoFit/>
          </a:bodyPr>
          <a:lstStyle/>
          <a:p>
            <a:r>
              <a:rPr lang="es-CO" dirty="0" smtClean="0"/>
              <a:t>P.O.A</a:t>
            </a:r>
            <a:endParaRPr lang="es-CO" dirty="0"/>
          </a:p>
        </p:txBody>
      </p:sp>
      <p:sp>
        <p:nvSpPr>
          <p:cNvPr id="10" name="9 CuadroTexto"/>
          <p:cNvSpPr txBox="1"/>
          <p:nvPr/>
        </p:nvSpPr>
        <p:spPr>
          <a:xfrm>
            <a:off x="3585382" y="2240146"/>
            <a:ext cx="1891865" cy="338554"/>
          </a:xfrm>
          <a:prstGeom prst="rect">
            <a:avLst/>
          </a:prstGeom>
          <a:noFill/>
        </p:spPr>
        <p:txBody>
          <a:bodyPr wrap="none" rtlCol="0">
            <a:spAutoFit/>
          </a:bodyPr>
          <a:lstStyle/>
          <a:p>
            <a:r>
              <a:rPr lang="es-CO" sz="1600" b="1" dirty="0" smtClean="0">
                <a:solidFill>
                  <a:schemeClr val="bg1"/>
                </a:solidFill>
              </a:rPr>
              <a:t>PLAN DE GOBIERNO</a:t>
            </a:r>
            <a:endParaRPr lang="es-CO" sz="1600" b="1" dirty="0">
              <a:solidFill>
                <a:schemeClr val="bg1"/>
              </a:solidFill>
            </a:endParaRPr>
          </a:p>
        </p:txBody>
      </p:sp>
      <p:sp>
        <p:nvSpPr>
          <p:cNvPr id="11" name="10 CuadroTexto"/>
          <p:cNvSpPr txBox="1"/>
          <p:nvPr/>
        </p:nvSpPr>
        <p:spPr>
          <a:xfrm rot="859432">
            <a:off x="4958671" y="4206023"/>
            <a:ext cx="868956" cy="461665"/>
          </a:xfrm>
          <a:prstGeom prst="rect">
            <a:avLst/>
          </a:prstGeom>
          <a:noFill/>
        </p:spPr>
        <p:txBody>
          <a:bodyPr wrap="none" rtlCol="0">
            <a:spAutoFit/>
          </a:bodyPr>
          <a:lstStyle/>
          <a:p>
            <a:pPr algn="ctr"/>
            <a:r>
              <a:rPr lang="es-CO" sz="1200" dirty="0" smtClean="0"/>
              <a:t>PLAN</a:t>
            </a:r>
          </a:p>
          <a:p>
            <a:pPr algn="ctr"/>
            <a:r>
              <a:rPr lang="es-CO" sz="1200" dirty="0" smtClean="0"/>
              <a:t> REGIONAL</a:t>
            </a:r>
            <a:endParaRPr lang="es-CO" sz="1200" dirty="0"/>
          </a:p>
        </p:txBody>
      </p:sp>
      <p:sp>
        <p:nvSpPr>
          <p:cNvPr id="12" name="11 CuadroTexto"/>
          <p:cNvSpPr txBox="1"/>
          <p:nvPr/>
        </p:nvSpPr>
        <p:spPr>
          <a:xfrm>
            <a:off x="3605039" y="5300196"/>
            <a:ext cx="1856140" cy="261610"/>
          </a:xfrm>
          <a:prstGeom prst="rect">
            <a:avLst/>
          </a:prstGeom>
          <a:noFill/>
        </p:spPr>
        <p:txBody>
          <a:bodyPr wrap="square" rtlCol="0">
            <a:spAutoFit/>
          </a:bodyPr>
          <a:lstStyle/>
          <a:p>
            <a:pPr algn="ctr"/>
            <a:r>
              <a:rPr lang="es-CO" sz="1100" dirty="0" smtClean="0"/>
              <a:t>PLAN  MUNICIPAL</a:t>
            </a:r>
            <a:endParaRPr lang="es-CO" sz="1100" dirty="0"/>
          </a:p>
        </p:txBody>
      </p:sp>
      <p:sp>
        <p:nvSpPr>
          <p:cNvPr id="13" name="12 CuadroTexto"/>
          <p:cNvSpPr txBox="1"/>
          <p:nvPr/>
        </p:nvSpPr>
        <p:spPr>
          <a:xfrm>
            <a:off x="3850225" y="6138453"/>
            <a:ext cx="1098058" cy="369332"/>
          </a:xfrm>
          <a:prstGeom prst="rect">
            <a:avLst/>
          </a:prstGeom>
          <a:noFill/>
        </p:spPr>
        <p:txBody>
          <a:bodyPr wrap="none" rtlCol="0">
            <a:spAutoFit/>
          </a:bodyPr>
          <a:lstStyle/>
          <a:p>
            <a:r>
              <a:rPr lang="es-CO" dirty="0" smtClean="0"/>
              <a:t>Territorial</a:t>
            </a:r>
            <a:endParaRPr lang="es-CO" dirty="0"/>
          </a:p>
        </p:txBody>
      </p:sp>
      <p:sp>
        <p:nvSpPr>
          <p:cNvPr id="14" name="13 CuadroTexto"/>
          <p:cNvSpPr txBox="1"/>
          <p:nvPr/>
        </p:nvSpPr>
        <p:spPr>
          <a:xfrm>
            <a:off x="1544241" y="6128578"/>
            <a:ext cx="1337867" cy="369332"/>
          </a:xfrm>
          <a:prstGeom prst="rect">
            <a:avLst/>
          </a:prstGeom>
          <a:noFill/>
        </p:spPr>
        <p:txBody>
          <a:bodyPr wrap="none" rtlCol="0">
            <a:spAutoFit/>
          </a:bodyPr>
          <a:lstStyle/>
          <a:p>
            <a:r>
              <a:rPr lang="es-CO" dirty="0" smtClean="0"/>
              <a:t>Institucional</a:t>
            </a:r>
            <a:endParaRPr lang="es-CO" dirty="0"/>
          </a:p>
        </p:txBody>
      </p:sp>
      <p:sp>
        <p:nvSpPr>
          <p:cNvPr id="15" name="14 CuadroTexto"/>
          <p:cNvSpPr txBox="1"/>
          <p:nvPr/>
        </p:nvSpPr>
        <p:spPr>
          <a:xfrm>
            <a:off x="6169893" y="6075620"/>
            <a:ext cx="1396408" cy="369332"/>
          </a:xfrm>
          <a:prstGeom prst="rect">
            <a:avLst/>
          </a:prstGeom>
          <a:noFill/>
        </p:spPr>
        <p:txBody>
          <a:bodyPr wrap="none" rtlCol="0">
            <a:spAutoFit/>
          </a:bodyPr>
          <a:lstStyle/>
          <a:p>
            <a:r>
              <a:rPr lang="es-CO" dirty="0" smtClean="0"/>
              <a:t>Participación</a:t>
            </a:r>
            <a:endParaRPr lang="es-CO" dirty="0"/>
          </a:p>
        </p:txBody>
      </p:sp>
      <p:sp>
        <p:nvSpPr>
          <p:cNvPr id="16" name="15 CuadroTexto"/>
          <p:cNvSpPr txBox="1"/>
          <p:nvPr/>
        </p:nvSpPr>
        <p:spPr>
          <a:xfrm>
            <a:off x="84961" y="68625"/>
            <a:ext cx="6084931" cy="830997"/>
          </a:xfrm>
          <a:prstGeom prst="rect">
            <a:avLst/>
          </a:prstGeom>
          <a:noFill/>
        </p:spPr>
        <p:style>
          <a:lnRef idx="0">
            <a:schemeClr val="dk1"/>
          </a:lnRef>
          <a:fillRef idx="3">
            <a:schemeClr val="dk1"/>
          </a:fillRef>
          <a:effectRef idx="3">
            <a:schemeClr val="dk1"/>
          </a:effectRef>
          <a:fontRef idx="minor">
            <a:schemeClr val="lt1"/>
          </a:fontRef>
        </p:style>
        <p:txBody>
          <a:bodyPr wrap="square" rtlCol="0">
            <a:spAutoFit/>
          </a:bodyPr>
          <a:lstStyle/>
          <a:p>
            <a:r>
              <a:rPr lang="es-CO" sz="2400" b="1" dirty="0" smtClean="0">
                <a:solidFill>
                  <a:schemeClr val="tx1"/>
                </a:solidFill>
                <a:latin typeface="Arial" pitchFamily="34" charset="0"/>
                <a:cs typeface="Arial" pitchFamily="34" charset="0"/>
              </a:rPr>
              <a:t>LOS NIVELES DEL SISTEMA NACIONAL DE PLANIFICACIÓN</a:t>
            </a:r>
            <a:endParaRPr lang="es-CO" sz="24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noChangeAspect="1"/>
          </p:cNvGraphicFramePr>
          <p:nvPr>
            <p:extLst>
              <p:ext uri="{D42A27DB-BD31-4B8C-83A1-F6EECF244321}">
                <p14:modId xmlns:p14="http://schemas.microsoft.com/office/powerpoint/2010/main" xmlns="" val="3232008418"/>
              </p:ext>
            </p:extLst>
          </p:nvPr>
        </p:nvGraphicFramePr>
        <p:xfrm>
          <a:off x="596265" y="2666124"/>
          <a:ext cx="4743234" cy="4123450"/>
        </p:xfrm>
        <a:graphic>
          <a:graphicData uri="http://schemas.openxmlformats.org/presentationml/2006/ole">
            <p:oleObj spid="_x0000_s26626" name="Visio" r:id="rId3" imgW="5488562" imgH="8852858" progId="Visio.Drawing.11">
              <p:embed/>
            </p:oleObj>
          </a:graphicData>
        </a:graphic>
      </p:graphicFrame>
      <p:sp>
        <p:nvSpPr>
          <p:cNvPr id="6" name="5 CuadroTexto"/>
          <p:cNvSpPr txBox="1"/>
          <p:nvPr/>
        </p:nvSpPr>
        <p:spPr>
          <a:xfrm>
            <a:off x="2664791" y="6371354"/>
            <a:ext cx="611065" cy="400110"/>
          </a:xfrm>
          <a:prstGeom prst="rect">
            <a:avLst/>
          </a:prstGeom>
          <a:noFill/>
        </p:spPr>
        <p:txBody>
          <a:bodyPr wrap="none" rtlCol="0">
            <a:spAutoFit/>
          </a:bodyPr>
          <a:lstStyle/>
          <a:p>
            <a:r>
              <a:rPr lang="es-CO" sz="1000" b="1" dirty="0" smtClean="0"/>
              <a:t>Sistema</a:t>
            </a:r>
          </a:p>
          <a:p>
            <a:r>
              <a:rPr lang="es-CO" sz="1000" b="1" dirty="0" smtClean="0"/>
              <a:t>de M&amp;E</a:t>
            </a:r>
            <a:endParaRPr lang="es-CO" sz="1000" b="1" dirty="0"/>
          </a:p>
        </p:txBody>
      </p:sp>
      <p:sp>
        <p:nvSpPr>
          <p:cNvPr id="7" name="6 CuadroTexto"/>
          <p:cNvSpPr txBox="1"/>
          <p:nvPr/>
        </p:nvSpPr>
        <p:spPr>
          <a:xfrm rot="16200000">
            <a:off x="1044834" y="3870850"/>
            <a:ext cx="780342" cy="369332"/>
          </a:xfrm>
          <a:prstGeom prst="rect">
            <a:avLst/>
          </a:prstGeom>
          <a:noFill/>
        </p:spPr>
        <p:txBody>
          <a:bodyPr wrap="none" rtlCol="0">
            <a:spAutoFit/>
          </a:bodyPr>
          <a:lstStyle/>
          <a:p>
            <a:r>
              <a:rPr lang="es-CO" dirty="0" smtClean="0"/>
              <a:t>Sector</a:t>
            </a:r>
            <a:endParaRPr lang="es-CO" dirty="0"/>
          </a:p>
        </p:txBody>
      </p:sp>
      <p:sp>
        <p:nvSpPr>
          <p:cNvPr id="8" name="7 CuadroTexto"/>
          <p:cNvSpPr txBox="1"/>
          <p:nvPr/>
        </p:nvSpPr>
        <p:spPr>
          <a:xfrm rot="16200000">
            <a:off x="1139693" y="4793235"/>
            <a:ext cx="559192" cy="369332"/>
          </a:xfrm>
          <a:prstGeom prst="rect">
            <a:avLst/>
          </a:prstGeom>
          <a:noFill/>
        </p:spPr>
        <p:txBody>
          <a:bodyPr wrap="none" rtlCol="0">
            <a:spAutoFit/>
          </a:bodyPr>
          <a:lstStyle/>
          <a:p>
            <a:r>
              <a:rPr lang="es-CO" dirty="0" smtClean="0"/>
              <a:t>P.E.I</a:t>
            </a:r>
            <a:endParaRPr lang="es-CO" dirty="0"/>
          </a:p>
        </p:txBody>
      </p:sp>
      <p:sp>
        <p:nvSpPr>
          <p:cNvPr id="9" name="8 CuadroTexto"/>
          <p:cNvSpPr txBox="1"/>
          <p:nvPr/>
        </p:nvSpPr>
        <p:spPr>
          <a:xfrm rot="16200000">
            <a:off x="1046243" y="5566240"/>
            <a:ext cx="670055" cy="369332"/>
          </a:xfrm>
          <a:prstGeom prst="rect">
            <a:avLst/>
          </a:prstGeom>
          <a:noFill/>
        </p:spPr>
        <p:txBody>
          <a:bodyPr wrap="none" rtlCol="0">
            <a:spAutoFit/>
          </a:bodyPr>
          <a:lstStyle/>
          <a:p>
            <a:r>
              <a:rPr lang="es-CO" dirty="0" smtClean="0"/>
              <a:t>P.O.A</a:t>
            </a:r>
            <a:endParaRPr lang="es-CO" dirty="0"/>
          </a:p>
        </p:txBody>
      </p:sp>
      <p:sp>
        <p:nvSpPr>
          <p:cNvPr id="10" name="9 CuadroTexto"/>
          <p:cNvSpPr txBox="1"/>
          <p:nvPr/>
        </p:nvSpPr>
        <p:spPr>
          <a:xfrm>
            <a:off x="2099644" y="3687313"/>
            <a:ext cx="1680268" cy="307777"/>
          </a:xfrm>
          <a:prstGeom prst="rect">
            <a:avLst/>
          </a:prstGeom>
          <a:noFill/>
        </p:spPr>
        <p:txBody>
          <a:bodyPr wrap="none" rtlCol="0">
            <a:spAutoFit/>
          </a:bodyPr>
          <a:lstStyle/>
          <a:p>
            <a:r>
              <a:rPr lang="es-CO" sz="1400" b="1" dirty="0" smtClean="0">
                <a:solidFill>
                  <a:schemeClr val="bg1"/>
                </a:solidFill>
              </a:rPr>
              <a:t>PLAN DE GOBIERNO</a:t>
            </a:r>
            <a:endParaRPr lang="es-CO" sz="1400" b="1" dirty="0">
              <a:solidFill>
                <a:schemeClr val="bg1"/>
              </a:solidFill>
            </a:endParaRPr>
          </a:p>
        </p:txBody>
      </p:sp>
      <p:sp>
        <p:nvSpPr>
          <p:cNvPr id="11" name="10 CuadroTexto"/>
          <p:cNvSpPr txBox="1"/>
          <p:nvPr/>
        </p:nvSpPr>
        <p:spPr>
          <a:xfrm rot="252689">
            <a:off x="3218573" y="5262923"/>
            <a:ext cx="813043" cy="430887"/>
          </a:xfrm>
          <a:prstGeom prst="rect">
            <a:avLst/>
          </a:prstGeom>
          <a:noFill/>
        </p:spPr>
        <p:txBody>
          <a:bodyPr wrap="none" rtlCol="0">
            <a:spAutoFit/>
          </a:bodyPr>
          <a:lstStyle/>
          <a:p>
            <a:pPr algn="ctr"/>
            <a:r>
              <a:rPr lang="es-CO" sz="1100" dirty="0" smtClean="0"/>
              <a:t>PLAN</a:t>
            </a:r>
          </a:p>
          <a:p>
            <a:pPr algn="ctr"/>
            <a:r>
              <a:rPr lang="es-CO" sz="1100" dirty="0" smtClean="0"/>
              <a:t> REGIONAL</a:t>
            </a:r>
            <a:endParaRPr lang="es-CO" sz="1100" dirty="0"/>
          </a:p>
        </p:txBody>
      </p:sp>
      <p:sp>
        <p:nvSpPr>
          <p:cNvPr id="12" name="11 CuadroTexto"/>
          <p:cNvSpPr txBox="1"/>
          <p:nvPr/>
        </p:nvSpPr>
        <p:spPr>
          <a:xfrm>
            <a:off x="2079584" y="6227338"/>
            <a:ext cx="1856140" cy="261610"/>
          </a:xfrm>
          <a:prstGeom prst="rect">
            <a:avLst/>
          </a:prstGeom>
          <a:noFill/>
        </p:spPr>
        <p:txBody>
          <a:bodyPr wrap="square" rtlCol="0">
            <a:spAutoFit/>
          </a:bodyPr>
          <a:lstStyle/>
          <a:p>
            <a:pPr algn="ctr"/>
            <a:r>
              <a:rPr lang="es-CO" sz="1100" dirty="0" smtClean="0"/>
              <a:t>PLAN  MUNICIPAL</a:t>
            </a:r>
            <a:endParaRPr lang="es-CO" sz="1100" dirty="0"/>
          </a:p>
        </p:txBody>
      </p:sp>
      <p:cxnSp>
        <p:nvCxnSpPr>
          <p:cNvPr id="14" name="13 Conector recto"/>
          <p:cNvCxnSpPr/>
          <p:nvPr/>
        </p:nvCxnSpPr>
        <p:spPr>
          <a:xfrm flipV="1">
            <a:off x="652555" y="898746"/>
            <a:ext cx="6583741" cy="2304256"/>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14 Conector recto"/>
          <p:cNvCxnSpPr/>
          <p:nvPr/>
        </p:nvCxnSpPr>
        <p:spPr>
          <a:xfrm flipV="1">
            <a:off x="5148064" y="898746"/>
            <a:ext cx="2088232" cy="2304256"/>
          </a:xfrm>
          <a:prstGeom prst="line">
            <a:avLst/>
          </a:prstGeom>
        </p:spPr>
        <p:style>
          <a:lnRef idx="1">
            <a:schemeClr val="accent4"/>
          </a:lnRef>
          <a:fillRef idx="0">
            <a:schemeClr val="accent4"/>
          </a:fillRef>
          <a:effectRef idx="0">
            <a:schemeClr val="accent4"/>
          </a:effectRef>
          <a:fontRef idx="minor">
            <a:schemeClr val="tx1"/>
          </a:fontRef>
        </p:style>
      </p:cxnSp>
      <p:sp>
        <p:nvSpPr>
          <p:cNvPr id="16" name="15 CuadroTexto"/>
          <p:cNvSpPr txBox="1"/>
          <p:nvPr/>
        </p:nvSpPr>
        <p:spPr>
          <a:xfrm>
            <a:off x="7819822" y="709199"/>
            <a:ext cx="966932" cy="646331"/>
          </a:xfrm>
          <a:prstGeom prst="rect">
            <a:avLst/>
          </a:prstGeom>
          <a:noFill/>
        </p:spPr>
        <p:txBody>
          <a:bodyPr wrap="none" rtlCol="0">
            <a:spAutoFit/>
          </a:bodyPr>
          <a:lstStyle/>
          <a:p>
            <a:pPr algn="ctr"/>
            <a:r>
              <a:rPr lang="es-CO" b="1" dirty="0" smtClean="0"/>
              <a:t>VISIÓN</a:t>
            </a:r>
          </a:p>
          <a:p>
            <a:pPr algn="ctr"/>
            <a:r>
              <a:rPr lang="es-CO" b="1" dirty="0" smtClean="0"/>
              <a:t>2038</a:t>
            </a:r>
            <a:endParaRPr lang="es-CO" b="1" dirty="0"/>
          </a:p>
        </p:txBody>
      </p:sp>
      <p:pic>
        <p:nvPicPr>
          <p:cNvPr id="17" name="Picture 2" descr="C:\Users\HERNANDO\AppData\Local\Microsoft\Windows\Temporary Internet Files\Content.IE5\99WHV7UO\MC900355631[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3027" y="662004"/>
            <a:ext cx="752872" cy="69549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4248" y="977584"/>
            <a:ext cx="263811" cy="30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7287" y="1186778"/>
            <a:ext cx="500937" cy="569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89974" y="1679949"/>
            <a:ext cx="551844" cy="627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20 CuadroTexto"/>
          <p:cNvSpPr txBox="1"/>
          <p:nvPr/>
        </p:nvSpPr>
        <p:spPr>
          <a:xfrm rot="18578640">
            <a:off x="5631629" y="1866452"/>
            <a:ext cx="1629100" cy="338554"/>
          </a:xfrm>
          <a:prstGeom prst="rect">
            <a:avLst/>
          </a:prstGeom>
          <a:noFill/>
        </p:spPr>
        <p:txBody>
          <a:bodyPr wrap="none" rtlCol="0">
            <a:spAutoFit/>
          </a:bodyPr>
          <a:lstStyle/>
          <a:p>
            <a:r>
              <a:rPr lang="es-CO" sz="1600" dirty="0" smtClean="0"/>
              <a:t>PLAN DE NACIÓN</a:t>
            </a:r>
            <a:endParaRPr lang="es-CO" sz="1600" dirty="0"/>
          </a:p>
        </p:txBody>
      </p:sp>
      <p:sp>
        <p:nvSpPr>
          <p:cNvPr id="22" name="21 CuadroTexto"/>
          <p:cNvSpPr txBox="1"/>
          <p:nvPr/>
        </p:nvSpPr>
        <p:spPr>
          <a:xfrm>
            <a:off x="5074036" y="2169119"/>
            <a:ext cx="545342" cy="276999"/>
          </a:xfrm>
          <a:prstGeom prst="rect">
            <a:avLst/>
          </a:prstGeom>
          <a:noFill/>
        </p:spPr>
        <p:txBody>
          <a:bodyPr wrap="none" rtlCol="0">
            <a:spAutoFit/>
          </a:bodyPr>
          <a:lstStyle/>
          <a:p>
            <a:r>
              <a:rPr lang="es-CO" sz="1200" dirty="0" smtClean="0"/>
              <a:t>10-22</a:t>
            </a:r>
            <a:endParaRPr lang="es-CO" sz="1200" dirty="0"/>
          </a:p>
        </p:txBody>
      </p:sp>
      <p:sp>
        <p:nvSpPr>
          <p:cNvPr id="23" name="22 CuadroTexto"/>
          <p:cNvSpPr txBox="1"/>
          <p:nvPr/>
        </p:nvSpPr>
        <p:spPr>
          <a:xfrm>
            <a:off x="5738993" y="1624342"/>
            <a:ext cx="516488" cy="261610"/>
          </a:xfrm>
          <a:prstGeom prst="rect">
            <a:avLst/>
          </a:prstGeom>
          <a:noFill/>
        </p:spPr>
        <p:txBody>
          <a:bodyPr wrap="none" rtlCol="0">
            <a:spAutoFit/>
          </a:bodyPr>
          <a:lstStyle/>
          <a:p>
            <a:r>
              <a:rPr lang="es-CO" sz="1100" dirty="0" smtClean="0"/>
              <a:t>22-34</a:t>
            </a:r>
            <a:endParaRPr lang="es-CO" sz="1100" dirty="0"/>
          </a:p>
        </p:txBody>
      </p:sp>
      <p:sp>
        <p:nvSpPr>
          <p:cNvPr id="24" name="23 CuadroTexto"/>
          <p:cNvSpPr txBox="1"/>
          <p:nvPr/>
        </p:nvSpPr>
        <p:spPr>
          <a:xfrm rot="244602">
            <a:off x="6401790" y="1154534"/>
            <a:ext cx="486030" cy="246221"/>
          </a:xfrm>
          <a:prstGeom prst="rect">
            <a:avLst/>
          </a:prstGeom>
          <a:noFill/>
        </p:spPr>
        <p:txBody>
          <a:bodyPr wrap="none" rtlCol="0">
            <a:spAutoFit/>
          </a:bodyPr>
          <a:lstStyle/>
          <a:p>
            <a:r>
              <a:rPr lang="es-CO" sz="1000" dirty="0" smtClean="0"/>
              <a:t>34-38</a:t>
            </a:r>
            <a:endParaRPr lang="es-CO" sz="1000" dirty="0"/>
          </a:p>
        </p:txBody>
      </p:sp>
      <p:sp>
        <p:nvSpPr>
          <p:cNvPr id="25" name="24 CuadroTexto"/>
          <p:cNvSpPr txBox="1"/>
          <p:nvPr/>
        </p:nvSpPr>
        <p:spPr>
          <a:xfrm>
            <a:off x="7809930" y="1304123"/>
            <a:ext cx="933269" cy="430887"/>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s-CO" sz="1100" b="1" dirty="0" smtClean="0"/>
              <a:t>4 OBJETIVOS</a:t>
            </a:r>
          </a:p>
          <a:p>
            <a:pPr algn="ctr"/>
            <a:r>
              <a:rPr lang="es-CO" sz="1100" b="1" dirty="0" smtClean="0"/>
              <a:t>23 METAS</a:t>
            </a:r>
            <a:endParaRPr lang="es-CO" sz="1100" b="1" dirty="0"/>
          </a:p>
        </p:txBody>
      </p:sp>
      <p:sp>
        <p:nvSpPr>
          <p:cNvPr id="26" name="25 CuadroTexto"/>
          <p:cNvSpPr txBox="1"/>
          <p:nvPr/>
        </p:nvSpPr>
        <p:spPr>
          <a:xfrm rot="18591105">
            <a:off x="6170980" y="2089211"/>
            <a:ext cx="1239442" cy="430887"/>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s-CO" sz="1050" dirty="0" smtClean="0"/>
              <a:t>11 LINEAMIENTOS</a:t>
            </a:r>
          </a:p>
          <a:p>
            <a:pPr algn="ctr"/>
            <a:r>
              <a:rPr lang="es-CO" sz="1050" dirty="0" smtClean="0"/>
              <a:t>65 INDICADORES</a:t>
            </a:r>
            <a:endParaRPr lang="es-CO" sz="1050" dirty="0"/>
          </a:p>
        </p:txBody>
      </p:sp>
      <p:pic>
        <p:nvPicPr>
          <p:cNvPr id="27" name="Picture 4" descr="C:\Users\HERNANDO\AppData\Local\Microsoft\Windows\Temporary Internet Files\Content.IE5\99WHV7UO\MC900239015[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58246" y="745831"/>
            <a:ext cx="644217" cy="783475"/>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27 CuadroTexto"/>
          <p:cNvSpPr txBox="1"/>
          <p:nvPr/>
        </p:nvSpPr>
        <p:spPr>
          <a:xfrm>
            <a:off x="81177" y="37945"/>
            <a:ext cx="7011849" cy="830997"/>
          </a:xfrm>
          <a:prstGeom prst="rect">
            <a:avLst/>
          </a:prstGeom>
          <a:noFill/>
        </p:spPr>
        <p:style>
          <a:lnRef idx="0">
            <a:schemeClr val="dk1"/>
          </a:lnRef>
          <a:fillRef idx="3">
            <a:schemeClr val="dk1"/>
          </a:fillRef>
          <a:effectRef idx="3">
            <a:schemeClr val="dk1"/>
          </a:effectRef>
          <a:fontRef idx="minor">
            <a:schemeClr val="lt1"/>
          </a:fontRef>
        </p:style>
        <p:txBody>
          <a:bodyPr wrap="square" rtlCol="0">
            <a:spAutoFit/>
          </a:bodyPr>
          <a:lstStyle/>
          <a:p>
            <a:r>
              <a:rPr lang="es-CO" sz="2400" b="1" dirty="0" smtClean="0">
                <a:solidFill>
                  <a:schemeClr val="tx1"/>
                </a:solidFill>
                <a:latin typeface="Arial" pitchFamily="34" charset="0"/>
                <a:cs typeface="Arial" pitchFamily="34" charset="0"/>
              </a:rPr>
              <a:t>DIRECCIONAMIENTO ESTRATÉGICO</a:t>
            </a:r>
          </a:p>
          <a:p>
            <a:r>
              <a:rPr lang="es-CO" sz="2400" b="1" dirty="0" smtClean="0">
                <a:solidFill>
                  <a:schemeClr val="tx1"/>
                </a:solidFill>
                <a:latin typeface="Arial" pitchFamily="34" charset="0"/>
                <a:cs typeface="Arial" pitchFamily="34" charset="0"/>
              </a:rPr>
              <a:t>DEL SISTEMA NACIONAL DE PLANIFICACIÓN</a:t>
            </a:r>
            <a:endParaRPr lang="es-CO" sz="2400" b="1" dirty="0">
              <a:solidFill>
                <a:schemeClr val="tx1"/>
              </a:solidFill>
              <a:latin typeface="Arial" pitchFamily="34" charset="0"/>
              <a:cs typeface="Arial" pitchFamily="34" charset="0"/>
            </a:endParaRPr>
          </a:p>
        </p:txBody>
      </p:sp>
      <p:grpSp>
        <p:nvGrpSpPr>
          <p:cNvPr id="32" name="31 Grupo"/>
          <p:cNvGrpSpPr/>
          <p:nvPr/>
        </p:nvGrpSpPr>
        <p:grpSpPr>
          <a:xfrm>
            <a:off x="5336207" y="2861320"/>
            <a:ext cx="3602268" cy="3465676"/>
            <a:chOff x="5602907" y="2708920"/>
            <a:chExt cx="3602268" cy="3465676"/>
          </a:xfrm>
        </p:grpSpPr>
        <p:sp>
          <p:nvSpPr>
            <p:cNvPr id="33" name="32 CuadroTexto"/>
            <p:cNvSpPr txBox="1"/>
            <p:nvPr/>
          </p:nvSpPr>
          <p:spPr>
            <a:xfrm>
              <a:off x="5602907" y="5309089"/>
              <a:ext cx="3602268" cy="338554"/>
            </a:xfrm>
            <a:prstGeom prst="rect">
              <a:avLst/>
            </a:prstGeom>
            <a:noFill/>
          </p:spPr>
          <p:txBody>
            <a:bodyPr wrap="none" rtlCol="0">
              <a:spAutoFit/>
            </a:bodyPr>
            <a:lstStyle/>
            <a:p>
              <a:r>
                <a:rPr lang="es-CO" sz="1600" dirty="0" smtClean="0"/>
                <a:t>Gobernanza: Ejercicio del Buen Gobierno</a:t>
              </a:r>
              <a:endParaRPr lang="es-CO" sz="1600" dirty="0"/>
            </a:p>
          </p:txBody>
        </p:sp>
        <p:sp>
          <p:nvSpPr>
            <p:cNvPr id="34" name="33 Triángulo isósceles"/>
            <p:cNvSpPr/>
            <p:nvPr/>
          </p:nvSpPr>
          <p:spPr>
            <a:xfrm>
              <a:off x="6429325" y="3166269"/>
              <a:ext cx="2304256" cy="177489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34 CuadroTexto"/>
            <p:cNvSpPr txBox="1"/>
            <p:nvPr/>
          </p:nvSpPr>
          <p:spPr>
            <a:xfrm>
              <a:off x="7092280" y="3861048"/>
              <a:ext cx="1066318" cy="923330"/>
            </a:xfrm>
            <a:prstGeom prst="rect">
              <a:avLst/>
            </a:prstGeom>
            <a:noFill/>
          </p:spPr>
          <p:txBody>
            <a:bodyPr wrap="none" rtlCol="0">
              <a:spAutoFit/>
            </a:bodyPr>
            <a:lstStyle/>
            <a:p>
              <a:r>
                <a:rPr lang="es-CO" dirty="0" smtClean="0"/>
                <a:t>Triangulo</a:t>
              </a:r>
            </a:p>
            <a:p>
              <a:r>
                <a:rPr lang="es-CO" dirty="0" smtClean="0"/>
                <a:t>del Buen</a:t>
              </a:r>
            </a:p>
            <a:p>
              <a:r>
                <a:rPr lang="es-CO" dirty="0" smtClean="0"/>
                <a:t>Gobierno</a:t>
              </a:r>
              <a:endParaRPr lang="es-CO" dirty="0"/>
            </a:p>
          </p:txBody>
        </p:sp>
        <p:sp>
          <p:nvSpPr>
            <p:cNvPr id="36" name="35 CuadroTexto"/>
            <p:cNvSpPr txBox="1"/>
            <p:nvPr/>
          </p:nvSpPr>
          <p:spPr>
            <a:xfrm>
              <a:off x="6876256" y="2708920"/>
              <a:ext cx="1475725" cy="523220"/>
            </a:xfrm>
            <a:prstGeom prst="rect">
              <a:avLst/>
            </a:prstGeom>
            <a:noFill/>
          </p:spPr>
          <p:txBody>
            <a:bodyPr wrap="none" rtlCol="0">
              <a:spAutoFit/>
            </a:bodyPr>
            <a:lstStyle/>
            <a:p>
              <a:pPr algn="ctr"/>
              <a:r>
                <a:rPr lang="es-CO" sz="1400" dirty="0" smtClean="0"/>
                <a:t>Direccionamiento</a:t>
              </a:r>
            </a:p>
            <a:p>
              <a:pPr algn="ctr"/>
              <a:r>
                <a:rPr lang="es-CO" sz="1400" dirty="0" smtClean="0"/>
                <a:t>Estratégico</a:t>
              </a:r>
              <a:endParaRPr lang="es-CO" sz="1400" dirty="0"/>
            </a:p>
          </p:txBody>
        </p:sp>
        <p:sp>
          <p:nvSpPr>
            <p:cNvPr id="37" name="36 CuadroTexto"/>
            <p:cNvSpPr txBox="1"/>
            <p:nvPr/>
          </p:nvSpPr>
          <p:spPr>
            <a:xfrm>
              <a:off x="5829669" y="4869160"/>
              <a:ext cx="1375761" cy="307777"/>
            </a:xfrm>
            <a:prstGeom prst="rect">
              <a:avLst/>
            </a:prstGeom>
            <a:noFill/>
          </p:spPr>
          <p:txBody>
            <a:bodyPr wrap="none" rtlCol="0">
              <a:spAutoFit/>
            </a:bodyPr>
            <a:lstStyle/>
            <a:p>
              <a:pPr algn="ctr"/>
              <a:r>
                <a:rPr lang="es-CO" sz="1400" dirty="0" smtClean="0"/>
                <a:t>Responsabilidad</a:t>
              </a:r>
              <a:endParaRPr lang="es-CO" sz="1400" dirty="0"/>
            </a:p>
          </p:txBody>
        </p:sp>
        <p:sp>
          <p:nvSpPr>
            <p:cNvPr id="38" name="37 CuadroTexto"/>
            <p:cNvSpPr txBox="1"/>
            <p:nvPr/>
          </p:nvSpPr>
          <p:spPr>
            <a:xfrm>
              <a:off x="7962263" y="4869160"/>
              <a:ext cx="1060740" cy="523220"/>
            </a:xfrm>
            <a:prstGeom prst="rect">
              <a:avLst/>
            </a:prstGeom>
            <a:noFill/>
          </p:spPr>
          <p:txBody>
            <a:bodyPr wrap="none" rtlCol="0">
              <a:spAutoFit/>
            </a:bodyPr>
            <a:lstStyle/>
            <a:p>
              <a:pPr algn="ctr"/>
              <a:r>
                <a:rPr lang="es-CO" sz="1400" dirty="0" smtClean="0"/>
                <a:t>Gerencia de</a:t>
              </a:r>
            </a:p>
            <a:p>
              <a:pPr algn="ctr"/>
              <a:r>
                <a:rPr lang="es-CO" sz="1400" dirty="0" smtClean="0"/>
                <a:t>calidad</a:t>
              </a:r>
              <a:endParaRPr lang="es-CO" sz="1400" dirty="0"/>
            </a:p>
          </p:txBody>
        </p:sp>
        <p:sp>
          <p:nvSpPr>
            <p:cNvPr id="39" name="38 CuadroTexto"/>
            <p:cNvSpPr txBox="1"/>
            <p:nvPr/>
          </p:nvSpPr>
          <p:spPr>
            <a:xfrm>
              <a:off x="6948264" y="5805264"/>
              <a:ext cx="1319528" cy="369332"/>
            </a:xfrm>
            <a:prstGeom prst="rect">
              <a:avLst/>
            </a:prstGeom>
            <a:noFill/>
          </p:spPr>
          <p:txBody>
            <a:bodyPr wrap="none" rtlCol="0">
              <a:spAutoFit/>
            </a:bodyPr>
            <a:lstStyle/>
            <a:p>
              <a:r>
                <a:rPr lang="es-CO" b="1" dirty="0" smtClean="0"/>
                <a:t>CONFIANZA</a:t>
              </a:r>
              <a:endParaRPr lang="es-CO"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p:bldP spid="21" grpId="0"/>
      <p:bldP spid="22" grpId="0"/>
      <p:bldP spid="23" grpId="0"/>
      <p:bldP spid="24" grpId="0"/>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rot="5400000">
            <a:off x="1866900" y="-647700"/>
            <a:ext cx="5943600" cy="8610600"/>
          </a:xfrm>
          <a:prstGeom prst="triangle">
            <a:avLst>
              <a:gd name="adj" fmla="val 50000"/>
            </a:avLst>
          </a:prstGeom>
          <a:solidFill>
            <a:srgbClr val="003399"/>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endParaRPr lang="es-CO"/>
          </a:p>
        </p:txBody>
      </p:sp>
      <p:sp>
        <p:nvSpPr>
          <p:cNvPr id="7" name="Line 3"/>
          <p:cNvSpPr>
            <a:spLocks noChangeShapeType="1"/>
          </p:cNvSpPr>
          <p:nvPr/>
        </p:nvSpPr>
        <p:spPr bwMode="auto">
          <a:xfrm>
            <a:off x="1115616" y="836712"/>
            <a:ext cx="0" cy="5640288"/>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 name="Line 5"/>
          <p:cNvSpPr>
            <a:spLocks noChangeShapeType="1"/>
          </p:cNvSpPr>
          <p:nvPr/>
        </p:nvSpPr>
        <p:spPr bwMode="auto">
          <a:xfrm>
            <a:off x="1903310" y="1196752"/>
            <a:ext cx="0" cy="4899248"/>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9" name="Line 6"/>
          <p:cNvSpPr>
            <a:spLocks noChangeShapeType="1"/>
          </p:cNvSpPr>
          <p:nvPr/>
        </p:nvSpPr>
        <p:spPr bwMode="auto">
          <a:xfrm>
            <a:off x="2984054" y="1495840"/>
            <a:ext cx="0" cy="4247317"/>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0" name="Oval 8"/>
          <p:cNvSpPr>
            <a:spLocks noChangeArrowheads="1"/>
          </p:cNvSpPr>
          <p:nvPr/>
        </p:nvSpPr>
        <p:spPr bwMode="auto">
          <a:xfrm>
            <a:off x="3190131" y="2108473"/>
            <a:ext cx="895326" cy="88237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s-ES_tradnl" sz="1400" b="1" dirty="0" smtClean="0">
                <a:solidFill>
                  <a:srgbClr val="FFFF00"/>
                </a:solidFill>
                <a:effectLst>
                  <a:outerShdw blurRad="38100" dist="38100" dir="2700000" algn="tl">
                    <a:srgbClr val="000000"/>
                  </a:outerShdw>
                </a:effectLst>
              </a:rPr>
              <a:t>Plan </a:t>
            </a:r>
          </a:p>
          <a:p>
            <a:pPr algn="ctr"/>
            <a:r>
              <a:rPr lang="es-ES_tradnl" sz="1400" b="1" dirty="0" smtClean="0">
                <a:solidFill>
                  <a:srgbClr val="FFFF00"/>
                </a:solidFill>
                <a:effectLst>
                  <a:outerShdw blurRad="38100" dist="38100" dir="2700000" algn="tl">
                    <a:srgbClr val="000000"/>
                  </a:outerShdw>
                </a:effectLst>
              </a:rPr>
              <a:t>Sector 1</a:t>
            </a:r>
            <a:endParaRPr lang="es-ES_tradnl" sz="1400" b="1" dirty="0">
              <a:solidFill>
                <a:srgbClr val="FFFF00"/>
              </a:solidFill>
              <a:effectLst>
                <a:outerShdw blurRad="38100" dist="38100" dir="2700000" algn="tl">
                  <a:srgbClr val="000000"/>
                </a:outerShdw>
              </a:effectLst>
            </a:endParaRPr>
          </a:p>
        </p:txBody>
      </p:sp>
      <p:sp>
        <p:nvSpPr>
          <p:cNvPr id="11" name="Text Box 11"/>
          <p:cNvSpPr txBox="1">
            <a:spLocks noChangeArrowheads="1"/>
          </p:cNvSpPr>
          <p:nvPr/>
        </p:nvSpPr>
        <p:spPr bwMode="auto">
          <a:xfrm>
            <a:off x="552230" y="1932327"/>
            <a:ext cx="442750"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s-ES_tradnl" b="1" dirty="0" smtClean="0">
                <a:solidFill>
                  <a:srgbClr val="FFFF00"/>
                </a:solidFill>
                <a:effectLst>
                  <a:outerShdw blurRad="38100" dist="38100" dir="2700000" algn="tl">
                    <a:srgbClr val="C0C0C0"/>
                  </a:outerShdw>
                </a:effectLst>
              </a:rPr>
              <a:t>V</a:t>
            </a:r>
          </a:p>
          <a:p>
            <a:pPr algn="ctr"/>
            <a:r>
              <a:rPr lang="es-ES_tradnl" b="1" dirty="0" smtClean="0">
                <a:solidFill>
                  <a:srgbClr val="FFFF00"/>
                </a:solidFill>
                <a:effectLst>
                  <a:outerShdw blurRad="38100" dist="38100" dir="2700000" algn="tl">
                    <a:srgbClr val="C0C0C0"/>
                  </a:outerShdw>
                </a:effectLst>
              </a:rPr>
              <a:t>I</a:t>
            </a:r>
          </a:p>
          <a:p>
            <a:pPr algn="ctr"/>
            <a:r>
              <a:rPr lang="es-ES_tradnl" b="1" dirty="0" smtClean="0">
                <a:solidFill>
                  <a:srgbClr val="FFFF00"/>
                </a:solidFill>
                <a:effectLst>
                  <a:outerShdw blurRad="38100" dist="38100" dir="2700000" algn="tl">
                    <a:srgbClr val="C0C0C0"/>
                  </a:outerShdw>
                </a:effectLst>
              </a:rPr>
              <a:t>S</a:t>
            </a:r>
          </a:p>
          <a:p>
            <a:pPr algn="ctr"/>
            <a:r>
              <a:rPr lang="es-ES_tradnl" b="1" dirty="0" smtClean="0">
                <a:solidFill>
                  <a:srgbClr val="FFFF00"/>
                </a:solidFill>
                <a:effectLst>
                  <a:outerShdw blurRad="38100" dist="38100" dir="2700000" algn="tl">
                    <a:srgbClr val="C0C0C0"/>
                  </a:outerShdw>
                </a:effectLst>
              </a:rPr>
              <a:t>I</a:t>
            </a:r>
          </a:p>
          <a:p>
            <a:pPr algn="ctr"/>
            <a:r>
              <a:rPr lang="es-ES_tradnl" b="1" dirty="0" err="1" smtClean="0">
                <a:solidFill>
                  <a:srgbClr val="FFFF00"/>
                </a:solidFill>
                <a:effectLst>
                  <a:outerShdw blurRad="38100" dist="38100" dir="2700000" algn="tl">
                    <a:srgbClr val="C0C0C0"/>
                  </a:outerShdw>
                </a:effectLst>
              </a:rPr>
              <a:t>Ó</a:t>
            </a:r>
            <a:endParaRPr lang="es-ES_tradnl" b="1" dirty="0" smtClean="0">
              <a:solidFill>
                <a:srgbClr val="FFFF00"/>
              </a:solidFill>
              <a:effectLst>
                <a:outerShdw blurRad="38100" dist="38100" dir="2700000" algn="tl">
                  <a:srgbClr val="C0C0C0"/>
                </a:outerShdw>
              </a:effectLst>
            </a:endParaRPr>
          </a:p>
          <a:p>
            <a:pPr algn="ctr"/>
            <a:r>
              <a:rPr lang="es-ES_tradnl" b="1" dirty="0" smtClean="0">
                <a:solidFill>
                  <a:srgbClr val="FFFF00"/>
                </a:solidFill>
                <a:effectLst>
                  <a:outerShdw blurRad="38100" dist="38100" dir="2700000" algn="tl">
                    <a:srgbClr val="C0C0C0"/>
                  </a:outerShdw>
                </a:effectLst>
              </a:rPr>
              <a:t>N</a:t>
            </a:r>
          </a:p>
          <a:p>
            <a:pPr algn="ctr"/>
            <a:endParaRPr lang="es-ES_tradnl" b="1" dirty="0">
              <a:solidFill>
                <a:srgbClr val="FFFF00"/>
              </a:solidFill>
              <a:effectLst>
                <a:outerShdw blurRad="38100" dist="38100" dir="2700000" algn="tl">
                  <a:srgbClr val="C0C0C0"/>
                </a:outerShdw>
              </a:effectLst>
            </a:endParaRPr>
          </a:p>
          <a:p>
            <a:pPr algn="ctr"/>
            <a:r>
              <a:rPr lang="es-ES_tradnl" b="1" dirty="0" smtClean="0">
                <a:solidFill>
                  <a:srgbClr val="FFFF00"/>
                </a:solidFill>
                <a:effectLst>
                  <a:outerShdw blurRad="38100" dist="38100" dir="2700000" algn="tl">
                    <a:srgbClr val="C0C0C0"/>
                  </a:outerShdw>
                </a:effectLst>
              </a:rPr>
              <a:t>DE</a:t>
            </a:r>
          </a:p>
          <a:p>
            <a:pPr algn="ctr"/>
            <a:endParaRPr lang="es-ES_tradnl" b="1" dirty="0">
              <a:solidFill>
                <a:srgbClr val="FFFF00"/>
              </a:solidFill>
              <a:effectLst>
                <a:outerShdw blurRad="38100" dist="38100" dir="2700000" algn="tl">
                  <a:srgbClr val="C0C0C0"/>
                </a:outerShdw>
              </a:effectLst>
            </a:endParaRPr>
          </a:p>
          <a:p>
            <a:pPr algn="ctr"/>
            <a:r>
              <a:rPr lang="es-ES_tradnl" b="1" dirty="0" smtClean="0">
                <a:solidFill>
                  <a:srgbClr val="FFFF00"/>
                </a:solidFill>
                <a:effectLst>
                  <a:outerShdw blurRad="38100" dist="38100" dir="2700000" algn="tl">
                    <a:srgbClr val="C0C0C0"/>
                  </a:outerShdw>
                </a:effectLst>
              </a:rPr>
              <a:t>P</a:t>
            </a:r>
          </a:p>
          <a:p>
            <a:pPr algn="ctr"/>
            <a:r>
              <a:rPr lang="es-ES_tradnl" b="1" dirty="0" smtClean="0">
                <a:solidFill>
                  <a:srgbClr val="FFFF00"/>
                </a:solidFill>
                <a:effectLst>
                  <a:outerShdw blurRad="38100" dist="38100" dir="2700000" algn="tl">
                    <a:srgbClr val="C0C0C0"/>
                  </a:outerShdw>
                </a:effectLst>
              </a:rPr>
              <a:t>A</a:t>
            </a:r>
          </a:p>
          <a:p>
            <a:pPr algn="ctr"/>
            <a:r>
              <a:rPr lang="es-ES_tradnl" b="1" dirty="0" smtClean="0">
                <a:solidFill>
                  <a:srgbClr val="FFFF00"/>
                </a:solidFill>
                <a:effectLst>
                  <a:outerShdw blurRad="38100" dist="38100" dir="2700000" algn="tl">
                    <a:srgbClr val="C0C0C0"/>
                  </a:outerShdw>
                </a:effectLst>
              </a:rPr>
              <a:t>Í</a:t>
            </a:r>
          </a:p>
          <a:p>
            <a:pPr algn="ctr"/>
            <a:r>
              <a:rPr lang="es-ES_tradnl" b="1" dirty="0">
                <a:solidFill>
                  <a:srgbClr val="FFFF00"/>
                </a:solidFill>
                <a:effectLst>
                  <a:outerShdw blurRad="38100" dist="38100" dir="2700000" algn="tl">
                    <a:srgbClr val="C0C0C0"/>
                  </a:outerShdw>
                </a:effectLst>
              </a:rPr>
              <a:t>S</a:t>
            </a:r>
          </a:p>
        </p:txBody>
      </p:sp>
      <p:sp>
        <p:nvSpPr>
          <p:cNvPr id="12" name="Text Box 12"/>
          <p:cNvSpPr txBox="1">
            <a:spLocks noChangeArrowheads="1"/>
          </p:cNvSpPr>
          <p:nvPr/>
        </p:nvSpPr>
        <p:spPr bwMode="auto">
          <a:xfrm>
            <a:off x="2248011" y="1527170"/>
            <a:ext cx="433946" cy="4278094"/>
          </a:xfrm>
          <a:prstGeom prst="rect">
            <a:avLst/>
          </a:prstGeom>
          <a:solidFill>
            <a:srgbClr val="00B0F0"/>
          </a:solidFill>
          <a:ln>
            <a:noFill/>
          </a:ln>
          <a:effectLst/>
        </p:spPr>
        <p:txBody>
          <a:bodyPr wrap="square">
            <a:spAutoFit/>
          </a:bodyPr>
          <a:lstStyle/>
          <a:p>
            <a:pPr algn="ctr"/>
            <a:r>
              <a:rPr lang="es-ES_tradnl" sz="1600" b="1" dirty="0">
                <a:solidFill>
                  <a:srgbClr val="FFFF00"/>
                </a:solidFill>
                <a:effectLst>
                  <a:outerShdw blurRad="38100" dist="38100" dir="2700000" algn="tl">
                    <a:srgbClr val="C0C0C0"/>
                  </a:outerShdw>
                </a:effectLst>
              </a:rPr>
              <a:t>P</a:t>
            </a:r>
          </a:p>
          <a:p>
            <a:pPr algn="ctr"/>
            <a:r>
              <a:rPr lang="es-ES_tradnl" sz="1600" b="1" dirty="0">
                <a:solidFill>
                  <a:srgbClr val="FFFF00"/>
                </a:solidFill>
                <a:effectLst>
                  <a:outerShdw blurRad="38100" dist="38100" dir="2700000" algn="tl">
                    <a:srgbClr val="C0C0C0"/>
                  </a:outerShdw>
                </a:effectLst>
              </a:rPr>
              <a:t>L</a:t>
            </a:r>
          </a:p>
          <a:p>
            <a:pPr algn="ctr"/>
            <a:r>
              <a:rPr lang="es-ES_tradnl" sz="1600" b="1" dirty="0">
                <a:solidFill>
                  <a:srgbClr val="FFFF00"/>
                </a:solidFill>
                <a:effectLst>
                  <a:outerShdw blurRad="38100" dist="38100" dir="2700000" algn="tl">
                    <a:srgbClr val="C0C0C0"/>
                  </a:outerShdw>
                </a:effectLst>
              </a:rPr>
              <a:t>A</a:t>
            </a:r>
          </a:p>
          <a:p>
            <a:pPr algn="ctr"/>
            <a:r>
              <a:rPr lang="es-ES_tradnl" sz="1600" b="1" dirty="0" smtClean="0">
                <a:solidFill>
                  <a:srgbClr val="FFFF00"/>
                </a:solidFill>
                <a:effectLst>
                  <a:outerShdw blurRad="38100" dist="38100" dir="2700000" algn="tl">
                    <a:srgbClr val="C0C0C0"/>
                  </a:outerShdw>
                </a:effectLst>
              </a:rPr>
              <a:t>N</a:t>
            </a:r>
          </a:p>
          <a:p>
            <a:pPr algn="ctr"/>
            <a:r>
              <a:rPr lang="es-ES_tradnl" sz="1600" b="1" dirty="0" smtClean="0">
                <a:solidFill>
                  <a:srgbClr val="FFFF00"/>
                </a:solidFill>
                <a:effectLst>
                  <a:outerShdw blurRad="38100" dist="38100" dir="2700000" algn="tl">
                    <a:srgbClr val="C0C0C0"/>
                  </a:outerShdw>
                </a:effectLst>
              </a:rPr>
              <a:t>E</a:t>
            </a:r>
          </a:p>
          <a:p>
            <a:pPr algn="ctr"/>
            <a:r>
              <a:rPr lang="es-ES_tradnl" sz="1600" b="1" dirty="0">
                <a:solidFill>
                  <a:srgbClr val="FFFF00"/>
                </a:solidFill>
                <a:effectLst>
                  <a:outerShdw blurRad="38100" dist="38100" dir="2700000" algn="tl">
                    <a:srgbClr val="C0C0C0"/>
                  </a:outerShdw>
                </a:effectLst>
              </a:rPr>
              <a:t>S</a:t>
            </a:r>
          </a:p>
          <a:p>
            <a:pPr algn="ctr"/>
            <a:endParaRPr lang="es-ES_tradnl" sz="1600" b="1" dirty="0">
              <a:solidFill>
                <a:srgbClr val="FFFF00"/>
              </a:solidFill>
              <a:effectLst>
                <a:outerShdw blurRad="38100" dist="38100" dir="2700000" algn="tl">
                  <a:srgbClr val="C0C0C0"/>
                </a:outerShdw>
              </a:effectLst>
            </a:endParaRPr>
          </a:p>
          <a:p>
            <a:pPr algn="ctr"/>
            <a:r>
              <a:rPr lang="es-ES_tradnl" sz="1600" b="1" dirty="0" smtClean="0">
                <a:solidFill>
                  <a:srgbClr val="FFFF00"/>
                </a:solidFill>
                <a:effectLst>
                  <a:outerShdw blurRad="38100" dist="38100" dir="2700000" algn="tl">
                    <a:srgbClr val="C0C0C0"/>
                  </a:outerShdw>
                </a:effectLst>
              </a:rPr>
              <a:t>R</a:t>
            </a:r>
          </a:p>
          <a:p>
            <a:pPr algn="ctr"/>
            <a:r>
              <a:rPr lang="es-ES_tradnl" sz="1600" b="1" dirty="0" smtClean="0">
                <a:solidFill>
                  <a:srgbClr val="FFFF00"/>
                </a:solidFill>
                <a:effectLst>
                  <a:outerShdw blurRad="38100" dist="38100" dir="2700000" algn="tl">
                    <a:srgbClr val="C0C0C0"/>
                  </a:outerShdw>
                </a:effectLst>
              </a:rPr>
              <a:t>E</a:t>
            </a:r>
          </a:p>
          <a:p>
            <a:pPr algn="ctr"/>
            <a:r>
              <a:rPr lang="es-ES_tradnl" sz="1600" b="1" dirty="0" smtClean="0">
                <a:solidFill>
                  <a:srgbClr val="FFFF00"/>
                </a:solidFill>
                <a:effectLst>
                  <a:outerShdw blurRad="38100" dist="38100" dir="2700000" algn="tl">
                    <a:srgbClr val="C0C0C0"/>
                  </a:outerShdw>
                </a:effectLst>
              </a:rPr>
              <a:t>G</a:t>
            </a:r>
          </a:p>
          <a:p>
            <a:pPr algn="ctr"/>
            <a:r>
              <a:rPr lang="es-ES_tradnl" sz="1600" b="1" dirty="0" smtClean="0">
                <a:solidFill>
                  <a:srgbClr val="FFFF00"/>
                </a:solidFill>
                <a:effectLst>
                  <a:outerShdw blurRad="38100" dist="38100" dir="2700000" algn="tl">
                    <a:srgbClr val="C0C0C0"/>
                  </a:outerShdw>
                </a:effectLst>
              </a:rPr>
              <a:t>I</a:t>
            </a:r>
          </a:p>
          <a:p>
            <a:pPr algn="ctr"/>
            <a:r>
              <a:rPr lang="es-ES_tradnl" sz="1600" b="1" dirty="0" smtClean="0">
                <a:solidFill>
                  <a:srgbClr val="FFFF00"/>
                </a:solidFill>
                <a:effectLst>
                  <a:outerShdw blurRad="38100" dist="38100" dir="2700000" algn="tl">
                    <a:srgbClr val="C0C0C0"/>
                  </a:outerShdw>
                </a:effectLst>
              </a:rPr>
              <a:t>O</a:t>
            </a:r>
          </a:p>
          <a:p>
            <a:pPr algn="ctr"/>
            <a:r>
              <a:rPr lang="es-ES_tradnl" sz="1600" b="1" dirty="0" smtClean="0">
                <a:solidFill>
                  <a:srgbClr val="FFFF00"/>
                </a:solidFill>
                <a:effectLst>
                  <a:outerShdw blurRad="38100" dist="38100" dir="2700000" algn="tl">
                    <a:srgbClr val="C0C0C0"/>
                  </a:outerShdw>
                </a:effectLst>
              </a:rPr>
              <a:t>N</a:t>
            </a:r>
          </a:p>
          <a:p>
            <a:pPr algn="ctr"/>
            <a:r>
              <a:rPr lang="es-ES_tradnl" sz="1600" b="1" dirty="0" smtClean="0">
                <a:solidFill>
                  <a:srgbClr val="FFFF00"/>
                </a:solidFill>
                <a:effectLst>
                  <a:outerShdw blurRad="38100" dist="38100" dir="2700000" algn="tl">
                    <a:srgbClr val="C0C0C0"/>
                  </a:outerShdw>
                </a:effectLst>
              </a:rPr>
              <a:t>A</a:t>
            </a:r>
          </a:p>
          <a:p>
            <a:pPr algn="ctr"/>
            <a:r>
              <a:rPr lang="es-ES_tradnl" sz="1600" b="1" dirty="0" smtClean="0">
                <a:solidFill>
                  <a:srgbClr val="FFFF00"/>
                </a:solidFill>
                <a:effectLst>
                  <a:outerShdw blurRad="38100" dist="38100" dir="2700000" algn="tl">
                    <a:srgbClr val="C0C0C0"/>
                  </a:outerShdw>
                </a:effectLst>
              </a:rPr>
              <a:t>L</a:t>
            </a:r>
          </a:p>
          <a:p>
            <a:pPr algn="ctr"/>
            <a:r>
              <a:rPr lang="es-ES_tradnl" sz="1600" b="1" dirty="0" smtClean="0">
                <a:solidFill>
                  <a:srgbClr val="FFFF00"/>
                </a:solidFill>
                <a:effectLst>
                  <a:outerShdw blurRad="38100" dist="38100" dir="2700000" algn="tl">
                    <a:srgbClr val="C0C0C0"/>
                  </a:outerShdw>
                </a:effectLst>
              </a:rPr>
              <a:t>E</a:t>
            </a:r>
          </a:p>
          <a:p>
            <a:pPr algn="ctr"/>
            <a:r>
              <a:rPr lang="es-ES_tradnl" sz="1600" b="1" dirty="0">
                <a:solidFill>
                  <a:srgbClr val="FFFF00"/>
                </a:solidFill>
                <a:effectLst>
                  <a:outerShdw blurRad="38100" dist="38100" dir="2700000" algn="tl">
                    <a:srgbClr val="C0C0C0"/>
                  </a:outerShdw>
                </a:effectLst>
              </a:rPr>
              <a:t>S</a:t>
            </a:r>
          </a:p>
        </p:txBody>
      </p:sp>
      <p:sp>
        <p:nvSpPr>
          <p:cNvPr id="13" name="Line 13"/>
          <p:cNvSpPr>
            <a:spLocks noChangeShapeType="1"/>
          </p:cNvSpPr>
          <p:nvPr/>
        </p:nvSpPr>
        <p:spPr bwMode="auto">
          <a:xfrm>
            <a:off x="4283968" y="2060848"/>
            <a:ext cx="0" cy="324036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4" name="Line 14"/>
          <p:cNvSpPr>
            <a:spLocks noChangeShapeType="1"/>
          </p:cNvSpPr>
          <p:nvPr/>
        </p:nvSpPr>
        <p:spPr bwMode="auto">
          <a:xfrm flipH="1">
            <a:off x="5710857" y="2492896"/>
            <a:ext cx="0" cy="2376264"/>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5" name="Line 18"/>
          <p:cNvSpPr>
            <a:spLocks noChangeShapeType="1"/>
          </p:cNvSpPr>
          <p:nvPr/>
        </p:nvSpPr>
        <p:spPr bwMode="auto">
          <a:xfrm flipV="1">
            <a:off x="7668344" y="3095624"/>
            <a:ext cx="0" cy="1095376"/>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6" name="Text Box 22"/>
          <p:cNvSpPr txBox="1">
            <a:spLocks noChangeArrowheads="1"/>
          </p:cNvSpPr>
          <p:nvPr/>
        </p:nvSpPr>
        <p:spPr bwMode="auto">
          <a:xfrm>
            <a:off x="6034558" y="3167742"/>
            <a:ext cx="124906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s-ES_tradnl" b="1" dirty="0" smtClean="0">
                <a:solidFill>
                  <a:srgbClr val="FFFF00"/>
                </a:solidFill>
                <a:effectLst>
                  <a:outerShdw blurRad="38100" dist="38100" dir="2700000" algn="tl">
                    <a:srgbClr val="C0C0C0"/>
                  </a:outerShdw>
                </a:effectLst>
              </a:rPr>
              <a:t>PEI     </a:t>
            </a:r>
            <a:r>
              <a:rPr lang="es-ES_tradnl" b="1" dirty="0" err="1" smtClean="0">
                <a:solidFill>
                  <a:srgbClr val="FFFF00"/>
                </a:solidFill>
                <a:effectLst>
                  <a:outerShdw blurRad="38100" dist="38100" dir="2700000" algn="tl">
                    <a:srgbClr val="C0C0C0"/>
                  </a:outerShdw>
                </a:effectLst>
              </a:rPr>
              <a:t>PEI</a:t>
            </a:r>
            <a:endParaRPr lang="es-ES_tradnl" b="1" dirty="0">
              <a:solidFill>
                <a:srgbClr val="FFFF00"/>
              </a:solidFill>
              <a:effectLst>
                <a:outerShdw blurRad="38100" dist="38100" dir="2700000" algn="tl">
                  <a:srgbClr val="C0C0C0"/>
                </a:outerShdw>
              </a:effectLst>
            </a:endParaRPr>
          </a:p>
          <a:p>
            <a:r>
              <a:rPr lang="es-ES_tradnl" b="1" dirty="0">
                <a:solidFill>
                  <a:srgbClr val="FFFF00"/>
                </a:solidFill>
                <a:effectLst>
                  <a:outerShdw blurRad="38100" dist="38100" dir="2700000" algn="tl">
                    <a:srgbClr val="C0C0C0"/>
                  </a:outerShdw>
                </a:effectLst>
              </a:rPr>
              <a:t>      </a:t>
            </a:r>
          </a:p>
          <a:p>
            <a:r>
              <a:rPr lang="es-ES_tradnl" b="1" dirty="0" smtClean="0">
                <a:solidFill>
                  <a:srgbClr val="FFFF00"/>
                </a:solidFill>
                <a:effectLst>
                  <a:outerShdw blurRad="38100" dist="38100" dir="2700000" algn="tl">
                    <a:srgbClr val="C0C0C0"/>
                  </a:outerShdw>
                </a:effectLst>
              </a:rPr>
              <a:t>PEI     </a:t>
            </a:r>
            <a:r>
              <a:rPr lang="es-ES_tradnl" b="1" dirty="0" err="1" smtClean="0">
                <a:solidFill>
                  <a:srgbClr val="FFFF00"/>
                </a:solidFill>
                <a:effectLst>
                  <a:outerShdw blurRad="38100" dist="38100" dir="2700000" algn="tl">
                    <a:srgbClr val="C0C0C0"/>
                  </a:outerShdw>
                </a:effectLst>
              </a:rPr>
              <a:t>PEI</a:t>
            </a:r>
            <a:endParaRPr lang="es-ES_tradnl" b="1" dirty="0">
              <a:solidFill>
                <a:srgbClr val="FFFF00"/>
              </a:solidFill>
              <a:effectLst>
                <a:outerShdw blurRad="38100" dist="38100" dir="2700000" algn="tl">
                  <a:srgbClr val="C0C0C0"/>
                </a:outerShdw>
              </a:effectLst>
            </a:endParaRPr>
          </a:p>
          <a:p>
            <a:endParaRPr lang="es-ES_tradnl" b="1" dirty="0">
              <a:solidFill>
                <a:srgbClr val="FFFF00"/>
              </a:solidFill>
              <a:effectLst>
                <a:outerShdw blurRad="38100" dist="38100" dir="2700000" algn="tl">
                  <a:srgbClr val="C0C0C0"/>
                </a:outerShdw>
              </a:effectLst>
            </a:endParaRPr>
          </a:p>
        </p:txBody>
      </p:sp>
      <p:sp>
        <p:nvSpPr>
          <p:cNvPr id="17" name="Oval 28"/>
          <p:cNvSpPr>
            <a:spLocks noChangeArrowheads="1"/>
          </p:cNvSpPr>
          <p:nvPr/>
        </p:nvSpPr>
        <p:spPr bwMode="auto">
          <a:xfrm>
            <a:off x="7668344" y="3488564"/>
            <a:ext cx="1368152" cy="361598"/>
          </a:xfrm>
          <a:prstGeom prst="ellipse">
            <a:avLst/>
          </a:prstGeom>
          <a:noFill/>
          <a:ln w="9525">
            <a:noFill/>
            <a:round/>
            <a:headEnd/>
            <a:tailEnd/>
          </a:ln>
          <a:effectLst/>
        </p:spPr>
        <p:txBody>
          <a:bodyPr wrap="none" anchor="ctr"/>
          <a:lstStyle/>
          <a:p>
            <a:pPr algn="ctr"/>
            <a:r>
              <a:rPr lang="es-ES_tradnl" b="1" dirty="0" smtClean="0">
                <a:solidFill>
                  <a:srgbClr val="FFFF00"/>
                </a:solidFill>
                <a:effectLst>
                  <a:outerShdw blurRad="38100" dist="38100" dir="2700000" algn="tl">
                    <a:srgbClr val="000000"/>
                  </a:outerShdw>
                </a:effectLst>
              </a:rPr>
              <a:t>POA</a:t>
            </a:r>
            <a:endParaRPr lang="es-ES_tradnl" b="1" dirty="0">
              <a:solidFill>
                <a:srgbClr val="FFFF00"/>
              </a:solidFill>
              <a:effectLst>
                <a:outerShdw blurRad="38100" dist="38100" dir="2700000" algn="tl">
                  <a:srgbClr val="000000"/>
                </a:outerShdw>
              </a:effectLst>
            </a:endParaRPr>
          </a:p>
        </p:txBody>
      </p:sp>
      <p:sp>
        <p:nvSpPr>
          <p:cNvPr id="18" name="Text Box 30"/>
          <p:cNvSpPr txBox="1">
            <a:spLocks noChangeArrowheads="1"/>
          </p:cNvSpPr>
          <p:nvPr/>
        </p:nvSpPr>
        <p:spPr bwMode="auto">
          <a:xfrm>
            <a:off x="4439602" y="3371850"/>
            <a:ext cx="121058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s-ES_tradnl" b="1" dirty="0" smtClean="0">
                <a:solidFill>
                  <a:srgbClr val="FFFF00"/>
                </a:solidFill>
                <a:effectLst>
                  <a:outerShdw blurRad="38100" dist="38100" dir="2700000" algn="tl">
                    <a:srgbClr val="C0C0C0"/>
                  </a:outerShdw>
                </a:effectLst>
              </a:rPr>
              <a:t>Plan de</a:t>
            </a:r>
          </a:p>
          <a:p>
            <a:pPr algn="ctr"/>
            <a:r>
              <a:rPr lang="es-ES_tradnl" b="1" dirty="0" smtClean="0">
                <a:solidFill>
                  <a:srgbClr val="FFFF00"/>
                </a:solidFill>
                <a:effectLst>
                  <a:outerShdw blurRad="38100" dist="38100" dir="2700000" algn="tl">
                    <a:srgbClr val="C0C0C0"/>
                  </a:outerShdw>
                </a:effectLst>
              </a:rPr>
              <a:t>Gobierno</a:t>
            </a:r>
            <a:endParaRPr lang="es-ES_tradnl" b="1" dirty="0">
              <a:solidFill>
                <a:srgbClr val="FFFF00"/>
              </a:solidFill>
              <a:effectLst>
                <a:outerShdw blurRad="38100" dist="38100" dir="2700000" algn="tl">
                  <a:srgbClr val="C0C0C0"/>
                </a:outerShdw>
              </a:effectLst>
            </a:endParaRPr>
          </a:p>
        </p:txBody>
      </p:sp>
      <p:sp>
        <p:nvSpPr>
          <p:cNvPr id="19" name="Line 39"/>
          <p:cNvSpPr>
            <a:spLocks noChangeShapeType="1"/>
          </p:cNvSpPr>
          <p:nvPr/>
        </p:nvSpPr>
        <p:spPr bwMode="auto">
          <a:xfrm>
            <a:off x="9144000" y="6248400"/>
            <a:ext cx="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20" name="Text Box 41"/>
          <p:cNvSpPr txBox="1">
            <a:spLocks noChangeArrowheads="1"/>
          </p:cNvSpPr>
          <p:nvPr/>
        </p:nvSpPr>
        <p:spPr bwMode="auto">
          <a:xfrm>
            <a:off x="1187624" y="6300028"/>
            <a:ext cx="93647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s-ES_tradnl" sz="1600" b="1" dirty="0" smtClean="0">
                <a:effectLst>
                  <a:outerShdw blurRad="38100" dist="38100" dir="2700000" algn="tl">
                    <a:srgbClr val="C0C0C0"/>
                  </a:outerShdw>
                </a:effectLst>
              </a:rPr>
              <a:t>12 </a:t>
            </a:r>
            <a:r>
              <a:rPr lang="es-ES_tradnl" sz="1600" b="1" dirty="0">
                <a:effectLst>
                  <a:outerShdw blurRad="38100" dist="38100" dir="2700000" algn="tl">
                    <a:srgbClr val="C0C0C0"/>
                  </a:outerShdw>
                </a:effectLst>
              </a:rPr>
              <a:t>AÑOS</a:t>
            </a:r>
          </a:p>
        </p:txBody>
      </p:sp>
      <p:sp>
        <p:nvSpPr>
          <p:cNvPr id="21" name="Text Box 42"/>
          <p:cNvSpPr txBox="1">
            <a:spLocks noChangeArrowheads="1"/>
          </p:cNvSpPr>
          <p:nvPr/>
        </p:nvSpPr>
        <p:spPr bwMode="auto">
          <a:xfrm>
            <a:off x="2248011" y="5939988"/>
            <a:ext cx="93647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s-ES_tradnl" sz="1600" b="1" dirty="0" smtClean="0">
                <a:effectLst>
                  <a:outerShdw blurRad="38100" dist="38100" dir="2700000" algn="tl">
                    <a:srgbClr val="C0C0C0"/>
                  </a:outerShdw>
                </a:effectLst>
              </a:rPr>
              <a:t>12 AÑOS</a:t>
            </a:r>
            <a:endParaRPr lang="es-ES_tradnl" sz="1600" b="1" dirty="0">
              <a:effectLst>
                <a:outerShdw blurRad="38100" dist="38100" dir="2700000" algn="tl">
                  <a:srgbClr val="C0C0C0"/>
                </a:outerShdw>
              </a:effectLst>
            </a:endParaRPr>
          </a:p>
        </p:txBody>
      </p:sp>
      <p:sp>
        <p:nvSpPr>
          <p:cNvPr id="22" name="Text Box 43"/>
          <p:cNvSpPr txBox="1">
            <a:spLocks noChangeArrowheads="1"/>
          </p:cNvSpPr>
          <p:nvPr/>
        </p:nvSpPr>
        <p:spPr bwMode="auto">
          <a:xfrm>
            <a:off x="4669308" y="5124204"/>
            <a:ext cx="83227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s-ES_tradnl" sz="1600" b="1" dirty="0">
                <a:effectLst>
                  <a:outerShdw blurRad="38100" dist="38100" dir="2700000" algn="tl">
                    <a:srgbClr val="C0C0C0"/>
                  </a:outerShdw>
                </a:effectLst>
              </a:rPr>
              <a:t>4 AÑOS</a:t>
            </a:r>
          </a:p>
        </p:txBody>
      </p:sp>
      <p:sp>
        <p:nvSpPr>
          <p:cNvPr id="23" name="Text Box 44"/>
          <p:cNvSpPr txBox="1">
            <a:spLocks noChangeArrowheads="1"/>
          </p:cNvSpPr>
          <p:nvPr/>
        </p:nvSpPr>
        <p:spPr bwMode="auto">
          <a:xfrm>
            <a:off x="6188075" y="4606017"/>
            <a:ext cx="123822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s-ES_tradnl" sz="1600" b="1" dirty="0" smtClean="0">
                <a:effectLst>
                  <a:outerShdw blurRad="38100" dist="38100" dir="2700000" algn="tl">
                    <a:srgbClr val="C0C0C0"/>
                  </a:outerShdw>
                </a:effectLst>
              </a:rPr>
              <a:t>3 - 5 AÑOS</a:t>
            </a:r>
            <a:endParaRPr lang="es-ES_tradnl" sz="1600" b="1" dirty="0">
              <a:effectLst>
                <a:outerShdw blurRad="38100" dist="38100" dir="2700000" algn="tl">
                  <a:srgbClr val="C0C0C0"/>
                </a:outerShdw>
              </a:effectLst>
            </a:endParaRPr>
          </a:p>
        </p:txBody>
      </p:sp>
      <p:sp>
        <p:nvSpPr>
          <p:cNvPr id="24" name="Text Box 12"/>
          <p:cNvSpPr txBox="1">
            <a:spLocks noChangeArrowheads="1"/>
          </p:cNvSpPr>
          <p:nvPr/>
        </p:nvSpPr>
        <p:spPr bwMode="auto">
          <a:xfrm>
            <a:off x="1259632" y="1600200"/>
            <a:ext cx="340158"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s-ES_tradnl" b="1" dirty="0">
                <a:solidFill>
                  <a:srgbClr val="FFFF00"/>
                </a:solidFill>
                <a:effectLst>
                  <a:outerShdw blurRad="38100" dist="38100" dir="2700000" algn="tl">
                    <a:srgbClr val="C0C0C0"/>
                  </a:outerShdw>
                </a:effectLst>
              </a:rPr>
              <a:t>P</a:t>
            </a:r>
          </a:p>
          <a:p>
            <a:pPr algn="ctr"/>
            <a:r>
              <a:rPr lang="es-ES_tradnl" b="1" dirty="0">
                <a:solidFill>
                  <a:srgbClr val="FFFF00"/>
                </a:solidFill>
                <a:effectLst>
                  <a:outerShdw blurRad="38100" dist="38100" dir="2700000" algn="tl">
                    <a:srgbClr val="C0C0C0"/>
                  </a:outerShdw>
                </a:effectLst>
              </a:rPr>
              <a:t>L</a:t>
            </a:r>
          </a:p>
          <a:p>
            <a:pPr algn="ctr"/>
            <a:r>
              <a:rPr lang="es-ES_tradnl" b="1" dirty="0">
                <a:solidFill>
                  <a:srgbClr val="FFFF00"/>
                </a:solidFill>
                <a:effectLst>
                  <a:outerShdw blurRad="38100" dist="38100" dir="2700000" algn="tl">
                    <a:srgbClr val="C0C0C0"/>
                  </a:outerShdw>
                </a:effectLst>
              </a:rPr>
              <a:t>A</a:t>
            </a:r>
          </a:p>
          <a:p>
            <a:pPr algn="ctr"/>
            <a:r>
              <a:rPr lang="es-ES_tradnl" b="1" dirty="0">
                <a:solidFill>
                  <a:srgbClr val="FFFF00"/>
                </a:solidFill>
                <a:effectLst>
                  <a:outerShdw blurRad="38100" dist="38100" dir="2700000" algn="tl">
                    <a:srgbClr val="C0C0C0"/>
                  </a:outerShdw>
                </a:effectLst>
              </a:rPr>
              <a:t>N</a:t>
            </a:r>
          </a:p>
          <a:p>
            <a:pPr algn="ctr"/>
            <a:endParaRPr lang="es-ES_tradnl" b="1" dirty="0">
              <a:solidFill>
                <a:srgbClr val="FFFF00"/>
              </a:solidFill>
              <a:effectLst>
                <a:outerShdw blurRad="38100" dist="38100" dir="2700000" algn="tl">
                  <a:srgbClr val="C0C0C0"/>
                </a:outerShdw>
              </a:effectLst>
            </a:endParaRPr>
          </a:p>
          <a:p>
            <a:pPr algn="ctr"/>
            <a:r>
              <a:rPr lang="es-ES_tradnl" b="1" dirty="0">
                <a:solidFill>
                  <a:srgbClr val="FFFF00"/>
                </a:solidFill>
                <a:effectLst>
                  <a:outerShdw blurRad="38100" dist="38100" dir="2700000" algn="tl">
                    <a:srgbClr val="C0C0C0"/>
                  </a:outerShdw>
                </a:effectLst>
              </a:rPr>
              <a:t>D</a:t>
            </a:r>
          </a:p>
          <a:p>
            <a:pPr algn="ctr"/>
            <a:r>
              <a:rPr lang="es-ES_tradnl" b="1" dirty="0">
                <a:solidFill>
                  <a:srgbClr val="FFFF00"/>
                </a:solidFill>
                <a:effectLst>
                  <a:outerShdw blurRad="38100" dist="38100" dir="2700000" algn="tl">
                    <a:srgbClr val="C0C0C0"/>
                  </a:outerShdw>
                </a:effectLst>
              </a:rPr>
              <a:t>E</a:t>
            </a:r>
          </a:p>
          <a:p>
            <a:pPr algn="ctr"/>
            <a:endParaRPr lang="es-ES_tradnl" b="1" dirty="0" smtClean="0">
              <a:solidFill>
                <a:srgbClr val="FFFF00"/>
              </a:solidFill>
              <a:effectLst>
                <a:outerShdw blurRad="38100" dist="38100" dir="2700000" algn="tl">
                  <a:srgbClr val="C0C0C0"/>
                </a:outerShdw>
              </a:effectLst>
            </a:endParaRPr>
          </a:p>
          <a:p>
            <a:pPr algn="ctr"/>
            <a:r>
              <a:rPr lang="es-ES_tradnl" b="1" dirty="0" smtClean="0">
                <a:solidFill>
                  <a:srgbClr val="FFFF00"/>
                </a:solidFill>
                <a:effectLst>
                  <a:outerShdw blurRad="38100" dist="38100" dir="2700000" algn="tl">
                    <a:srgbClr val="C0C0C0"/>
                  </a:outerShdw>
                </a:effectLst>
              </a:rPr>
              <a:t>N</a:t>
            </a:r>
          </a:p>
          <a:p>
            <a:pPr algn="ctr"/>
            <a:r>
              <a:rPr lang="es-ES_tradnl" b="1" dirty="0" smtClean="0">
                <a:solidFill>
                  <a:srgbClr val="FFFF00"/>
                </a:solidFill>
                <a:effectLst>
                  <a:outerShdw blurRad="38100" dist="38100" dir="2700000" algn="tl">
                    <a:srgbClr val="C0C0C0"/>
                  </a:outerShdw>
                </a:effectLst>
              </a:rPr>
              <a:t>A</a:t>
            </a:r>
          </a:p>
          <a:p>
            <a:pPr algn="ctr"/>
            <a:r>
              <a:rPr lang="es-ES_tradnl" b="1" dirty="0" smtClean="0">
                <a:solidFill>
                  <a:srgbClr val="FFFF00"/>
                </a:solidFill>
                <a:effectLst>
                  <a:outerShdw blurRad="38100" dist="38100" dir="2700000" algn="tl">
                    <a:srgbClr val="C0C0C0"/>
                  </a:outerShdw>
                </a:effectLst>
              </a:rPr>
              <a:t>C</a:t>
            </a:r>
          </a:p>
          <a:p>
            <a:pPr algn="ctr"/>
            <a:r>
              <a:rPr lang="es-ES_tradnl" b="1" dirty="0" smtClean="0">
                <a:solidFill>
                  <a:srgbClr val="FFFF00"/>
                </a:solidFill>
                <a:effectLst>
                  <a:outerShdw blurRad="38100" dist="38100" dir="2700000" algn="tl">
                    <a:srgbClr val="C0C0C0"/>
                  </a:outerShdw>
                </a:effectLst>
              </a:rPr>
              <a:t>I</a:t>
            </a:r>
          </a:p>
          <a:p>
            <a:pPr algn="ctr"/>
            <a:r>
              <a:rPr lang="es-ES_tradnl" b="1" dirty="0" err="1" smtClean="0">
                <a:solidFill>
                  <a:srgbClr val="FFFF00"/>
                </a:solidFill>
                <a:effectLst>
                  <a:outerShdw blurRad="38100" dist="38100" dir="2700000" algn="tl">
                    <a:srgbClr val="C0C0C0"/>
                  </a:outerShdw>
                </a:effectLst>
              </a:rPr>
              <a:t>Ó</a:t>
            </a:r>
            <a:endParaRPr lang="es-ES_tradnl" b="1" dirty="0" smtClean="0">
              <a:solidFill>
                <a:srgbClr val="FFFF00"/>
              </a:solidFill>
              <a:effectLst>
                <a:outerShdw blurRad="38100" dist="38100" dir="2700000" algn="tl">
                  <a:srgbClr val="C0C0C0"/>
                </a:outerShdw>
              </a:effectLst>
            </a:endParaRPr>
          </a:p>
          <a:p>
            <a:pPr algn="ctr"/>
            <a:r>
              <a:rPr lang="es-ES_tradnl" b="1" dirty="0" smtClean="0">
                <a:solidFill>
                  <a:srgbClr val="FFFF00"/>
                </a:solidFill>
                <a:effectLst>
                  <a:outerShdw blurRad="38100" dist="38100" dir="2700000" algn="tl">
                    <a:srgbClr val="C0C0C0"/>
                  </a:outerShdw>
                </a:effectLst>
              </a:rPr>
              <a:t>N</a:t>
            </a:r>
            <a:endParaRPr lang="es-ES_tradnl" b="1" dirty="0">
              <a:solidFill>
                <a:srgbClr val="FFFF00"/>
              </a:solidFill>
              <a:effectLst>
                <a:outerShdw blurRad="38100" dist="38100" dir="2700000" algn="tl">
                  <a:srgbClr val="C0C0C0"/>
                </a:outerShdw>
              </a:effectLst>
            </a:endParaRPr>
          </a:p>
        </p:txBody>
      </p:sp>
      <p:sp>
        <p:nvSpPr>
          <p:cNvPr id="25" name="Text Box 43"/>
          <p:cNvSpPr txBox="1">
            <a:spLocks noChangeArrowheads="1"/>
          </p:cNvSpPr>
          <p:nvPr/>
        </p:nvSpPr>
        <p:spPr bwMode="auto">
          <a:xfrm>
            <a:off x="3328131" y="5600208"/>
            <a:ext cx="93647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s-ES_tradnl" sz="1600" b="1" dirty="0" smtClean="0">
                <a:effectLst>
                  <a:outerShdw blurRad="38100" dist="38100" dir="2700000" algn="tl">
                    <a:srgbClr val="C0C0C0"/>
                  </a:outerShdw>
                </a:effectLst>
              </a:rPr>
              <a:t>12 </a:t>
            </a:r>
            <a:r>
              <a:rPr lang="es-ES_tradnl" sz="1600" b="1" dirty="0">
                <a:effectLst>
                  <a:outerShdw blurRad="38100" dist="38100" dir="2700000" algn="tl">
                    <a:srgbClr val="C0C0C0"/>
                  </a:outerShdw>
                </a:effectLst>
              </a:rPr>
              <a:t>AÑOS</a:t>
            </a:r>
          </a:p>
        </p:txBody>
      </p:sp>
      <p:sp>
        <p:nvSpPr>
          <p:cNvPr id="26" name="Text Box 44"/>
          <p:cNvSpPr txBox="1">
            <a:spLocks noChangeArrowheads="1"/>
          </p:cNvSpPr>
          <p:nvPr/>
        </p:nvSpPr>
        <p:spPr bwMode="auto">
          <a:xfrm>
            <a:off x="7712918" y="3952106"/>
            <a:ext cx="1440607"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s-ES_tradnl" sz="1400" b="1" dirty="0">
                <a:effectLst>
                  <a:outerShdw blurRad="38100" dist="38100" dir="2700000" algn="tl">
                    <a:srgbClr val="C0C0C0"/>
                  </a:outerShdw>
                </a:effectLst>
              </a:rPr>
              <a:t>1 </a:t>
            </a:r>
            <a:r>
              <a:rPr lang="es-ES_tradnl" sz="1400" b="1" dirty="0" smtClean="0">
                <a:effectLst>
                  <a:outerShdw blurRad="38100" dist="38100" dir="2700000" algn="tl">
                    <a:srgbClr val="C0C0C0"/>
                  </a:outerShdw>
                </a:effectLst>
              </a:rPr>
              <a:t>AÑO</a:t>
            </a:r>
          </a:p>
          <a:p>
            <a:pPr algn="ctr"/>
            <a:r>
              <a:rPr lang="es-ES_tradnl" sz="1400" b="1" dirty="0" smtClean="0">
                <a:effectLst>
                  <a:outerShdw blurRad="38100" dist="38100" dir="2700000" algn="tl">
                    <a:srgbClr val="C0C0C0"/>
                  </a:outerShdw>
                </a:effectLst>
              </a:rPr>
              <a:t>Programación</a:t>
            </a:r>
          </a:p>
          <a:p>
            <a:pPr algn="ctr"/>
            <a:r>
              <a:rPr lang="es-ES_tradnl" sz="1400" b="1" dirty="0" smtClean="0">
                <a:effectLst>
                  <a:outerShdw blurRad="38100" dist="38100" dir="2700000" algn="tl">
                    <a:srgbClr val="C0C0C0"/>
                  </a:outerShdw>
                </a:effectLst>
              </a:rPr>
              <a:t>mes</a:t>
            </a:r>
            <a:endParaRPr lang="es-ES_tradnl" sz="1400" b="1" dirty="0">
              <a:effectLst>
                <a:outerShdw blurRad="38100" dist="38100" dir="2700000" algn="tl">
                  <a:srgbClr val="C0C0C0"/>
                </a:outerShdw>
              </a:effectLst>
            </a:endParaRPr>
          </a:p>
        </p:txBody>
      </p:sp>
      <p:sp>
        <p:nvSpPr>
          <p:cNvPr id="27" name="26 Flecha derecha"/>
          <p:cNvSpPr/>
          <p:nvPr/>
        </p:nvSpPr>
        <p:spPr>
          <a:xfrm>
            <a:off x="946264" y="3534268"/>
            <a:ext cx="400818"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27 Flecha derecha"/>
          <p:cNvSpPr/>
          <p:nvPr/>
        </p:nvSpPr>
        <p:spPr>
          <a:xfrm>
            <a:off x="1722910" y="3551244"/>
            <a:ext cx="400818"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Flecha derecha"/>
          <p:cNvSpPr/>
          <p:nvPr/>
        </p:nvSpPr>
        <p:spPr>
          <a:xfrm>
            <a:off x="2875038" y="3573016"/>
            <a:ext cx="400818"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29 Flecha derecha"/>
          <p:cNvSpPr/>
          <p:nvPr/>
        </p:nvSpPr>
        <p:spPr>
          <a:xfrm>
            <a:off x="4171182" y="3573016"/>
            <a:ext cx="400818"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30 Flecha derecha"/>
          <p:cNvSpPr/>
          <p:nvPr/>
        </p:nvSpPr>
        <p:spPr>
          <a:xfrm>
            <a:off x="5567909" y="3462908"/>
            <a:ext cx="400818"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31 Flecha derecha"/>
          <p:cNvSpPr/>
          <p:nvPr/>
        </p:nvSpPr>
        <p:spPr>
          <a:xfrm>
            <a:off x="7483550" y="3501008"/>
            <a:ext cx="400818"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Oval 8"/>
          <p:cNvSpPr>
            <a:spLocks noChangeArrowheads="1"/>
          </p:cNvSpPr>
          <p:nvPr/>
        </p:nvSpPr>
        <p:spPr bwMode="auto">
          <a:xfrm>
            <a:off x="3218706" y="3323248"/>
            <a:ext cx="895326" cy="88237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s-ES_tradnl" sz="1400" b="1" dirty="0" smtClean="0">
                <a:solidFill>
                  <a:srgbClr val="FFFF00"/>
                </a:solidFill>
                <a:effectLst>
                  <a:outerShdw blurRad="38100" dist="38100" dir="2700000" algn="tl">
                    <a:srgbClr val="000000"/>
                  </a:outerShdw>
                </a:effectLst>
              </a:rPr>
              <a:t>Plan </a:t>
            </a:r>
          </a:p>
          <a:p>
            <a:pPr algn="ctr"/>
            <a:r>
              <a:rPr lang="es-ES_tradnl" sz="1400" b="1" dirty="0" smtClean="0">
                <a:solidFill>
                  <a:srgbClr val="FFFF00"/>
                </a:solidFill>
                <a:effectLst>
                  <a:outerShdw blurRad="38100" dist="38100" dir="2700000" algn="tl">
                    <a:srgbClr val="000000"/>
                  </a:outerShdw>
                </a:effectLst>
              </a:rPr>
              <a:t>Sector  2</a:t>
            </a:r>
            <a:endParaRPr lang="es-ES_tradnl" sz="1400" b="1" dirty="0">
              <a:solidFill>
                <a:srgbClr val="FFFF00"/>
              </a:solidFill>
              <a:effectLst>
                <a:outerShdw blurRad="38100" dist="38100" dir="2700000" algn="tl">
                  <a:srgbClr val="000000"/>
                </a:outerShdw>
              </a:effectLst>
            </a:endParaRPr>
          </a:p>
        </p:txBody>
      </p:sp>
      <p:sp>
        <p:nvSpPr>
          <p:cNvPr id="36" name="Oval 8"/>
          <p:cNvSpPr>
            <a:spLocks noChangeArrowheads="1"/>
          </p:cNvSpPr>
          <p:nvPr/>
        </p:nvSpPr>
        <p:spPr bwMode="auto">
          <a:xfrm>
            <a:off x="3190131" y="4436707"/>
            <a:ext cx="895326" cy="88237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s-ES_tradnl" sz="1400" b="1" dirty="0" smtClean="0">
                <a:solidFill>
                  <a:srgbClr val="FFFF00"/>
                </a:solidFill>
                <a:effectLst>
                  <a:outerShdw blurRad="38100" dist="38100" dir="2700000" algn="tl">
                    <a:srgbClr val="000000"/>
                  </a:outerShdw>
                </a:effectLst>
              </a:rPr>
              <a:t>Plan </a:t>
            </a:r>
          </a:p>
          <a:p>
            <a:pPr algn="ctr"/>
            <a:r>
              <a:rPr lang="es-ES_tradnl" sz="1400" b="1" dirty="0" smtClean="0">
                <a:solidFill>
                  <a:srgbClr val="FFFF00"/>
                </a:solidFill>
                <a:effectLst>
                  <a:outerShdw blurRad="38100" dist="38100" dir="2700000" algn="tl">
                    <a:srgbClr val="000000"/>
                  </a:outerShdw>
                </a:effectLst>
              </a:rPr>
              <a:t>Sector  3</a:t>
            </a:r>
            <a:endParaRPr lang="es-ES_tradnl" sz="1400" b="1" dirty="0">
              <a:solidFill>
                <a:srgbClr val="FFFF00"/>
              </a:solidFill>
              <a:effectLst>
                <a:outerShdw blurRad="38100" dist="38100" dir="2700000" algn="tl">
                  <a:srgbClr val="000000"/>
                </a:outerShdw>
              </a:effectLst>
            </a:endParaRPr>
          </a:p>
        </p:txBody>
      </p:sp>
      <p:sp>
        <p:nvSpPr>
          <p:cNvPr id="37" name="36 CuadroTexto"/>
          <p:cNvSpPr txBox="1"/>
          <p:nvPr/>
        </p:nvSpPr>
        <p:spPr>
          <a:xfrm>
            <a:off x="1599791" y="128826"/>
            <a:ext cx="7436706" cy="830997"/>
          </a:xfrm>
          <a:prstGeom prst="rect">
            <a:avLst/>
          </a:prstGeom>
          <a:noFill/>
        </p:spPr>
        <p:style>
          <a:lnRef idx="0">
            <a:schemeClr val="dk1"/>
          </a:lnRef>
          <a:fillRef idx="3">
            <a:schemeClr val="dk1"/>
          </a:fillRef>
          <a:effectRef idx="3">
            <a:schemeClr val="dk1"/>
          </a:effectRef>
          <a:fontRef idx="minor">
            <a:schemeClr val="lt1"/>
          </a:fontRef>
        </p:style>
        <p:txBody>
          <a:bodyPr wrap="square" rtlCol="0">
            <a:spAutoFit/>
          </a:bodyPr>
          <a:lstStyle/>
          <a:p>
            <a:pPr algn="r"/>
            <a:r>
              <a:rPr lang="es-CO" sz="2400" b="1" dirty="0" smtClean="0">
                <a:solidFill>
                  <a:schemeClr val="tx1"/>
                </a:solidFill>
                <a:latin typeface="Arial" pitchFamily="34" charset="0"/>
                <a:cs typeface="Arial" pitchFamily="34" charset="0"/>
              </a:rPr>
              <a:t>ARTICULACION DE LOS INSTRUMENTOS DEL SISTEMA NACIONAL DE PLANIFICACIÓN</a:t>
            </a:r>
            <a:endParaRPr lang="es-CO" sz="2400" b="1" dirty="0">
              <a:solidFill>
                <a:schemeClr val="tx1"/>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9486015B-821E-47CB-9D50-055F42ED6087}" type="slidenum">
              <a:rPr lang="en-US" smtClean="0"/>
              <a:pPr>
                <a:defRPr/>
              </a:pPr>
              <a:t>26</a:t>
            </a:fld>
            <a:endParaRPr lang="en-US"/>
          </a:p>
        </p:txBody>
      </p:sp>
      <p:sp>
        <p:nvSpPr>
          <p:cNvPr id="5" name="4 CuadroTexto"/>
          <p:cNvSpPr txBox="1"/>
          <p:nvPr/>
        </p:nvSpPr>
        <p:spPr>
          <a:xfrm>
            <a:off x="761999" y="919758"/>
            <a:ext cx="7934326" cy="5647700"/>
          </a:xfrm>
          <a:prstGeom prst="rect">
            <a:avLst/>
          </a:prstGeom>
          <a:noFill/>
        </p:spPr>
        <p:txBody>
          <a:bodyPr wrap="square" rtlCol="0">
            <a:spAutoFit/>
          </a:bodyPr>
          <a:lstStyle/>
          <a:p>
            <a:pPr marL="285750" indent="-285750" algn="just">
              <a:buBlip>
                <a:blip r:embed="rId2"/>
              </a:buBlip>
            </a:pPr>
            <a:r>
              <a:rPr lang="es-CO" sz="1900" dirty="0" smtClean="0"/>
              <a:t>Los Planes Regionales deben tener el mismo horizonte del Plan de Nación (12 años)</a:t>
            </a:r>
          </a:p>
          <a:p>
            <a:pPr marL="285750" indent="-285750" algn="just">
              <a:buBlip>
                <a:blip r:embed="rId2"/>
              </a:buBlip>
            </a:pPr>
            <a:r>
              <a:rPr lang="es-CO" sz="1900" dirty="0" smtClean="0"/>
              <a:t>Los Planes Regionales con enfoque de OT se convierten en el modelo de desarrollo para cada región.</a:t>
            </a:r>
          </a:p>
          <a:p>
            <a:pPr marL="266700" indent="-266700" algn="just">
              <a:buBlip>
                <a:blip r:embed="rId2"/>
              </a:buBlip>
            </a:pPr>
            <a:r>
              <a:rPr lang="es-CO" sz="1900" dirty="0" smtClean="0"/>
              <a:t>La Visión de Región, sus potencialidades, sus escenarios, sus objetivos sectoriales y sus proyectos estratégicos,  son referentes para los Planes Sectoriales y para los Planes de Gobierno tanto Nacional como Locales.</a:t>
            </a:r>
          </a:p>
          <a:p>
            <a:pPr marL="266700" indent="-266700" algn="just">
              <a:buBlip>
                <a:blip r:embed="rId2"/>
              </a:buBlip>
            </a:pPr>
            <a:r>
              <a:rPr lang="es-CO" sz="1900" dirty="0" smtClean="0"/>
              <a:t>La expresión en el territorio evidencia los intereses y los conflictos, pero a la vez, reporta la necesidad de la complementariedad entre los actores públicos, privados y comunitarios, considerando que ellos son quienes organizan y deciden sobre el territorio.</a:t>
            </a:r>
          </a:p>
          <a:p>
            <a:pPr marL="266700" indent="-266700" algn="just">
              <a:buBlip>
                <a:blip r:embed="rId2"/>
              </a:buBlip>
            </a:pPr>
            <a:r>
              <a:rPr lang="es-CO" sz="1900" dirty="0" smtClean="0"/>
              <a:t>El Plan Regional es un Plan Rector de carácter estratégico, que además de su naturaleza física es concebido como un proceso integral en el que participan todos los actores sociales en todas las dimensiones y expresiones del desarrollo como lo cultural, político, social, económico y ambiental.</a:t>
            </a:r>
          </a:p>
          <a:p>
            <a:pPr marL="266700" indent="-266700" algn="just">
              <a:buBlip>
                <a:blip r:embed="rId2"/>
              </a:buBlip>
            </a:pPr>
            <a:r>
              <a:rPr lang="es-CO" sz="1900" dirty="0" smtClean="0"/>
              <a:t>El Plan Estratégico Regional, es la base fundamental para regionalizar la producción y los resultados del Plan de Gobierno.</a:t>
            </a:r>
            <a:endParaRPr lang="es-CO" sz="1900" dirty="0"/>
          </a:p>
        </p:txBody>
      </p:sp>
      <p:sp>
        <p:nvSpPr>
          <p:cNvPr id="6" name="5 CuadroTexto"/>
          <p:cNvSpPr txBox="1"/>
          <p:nvPr/>
        </p:nvSpPr>
        <p:spPr>
          <a:xfrm>
            <a:off x="132606" y="128826"/>
            <a:ext cx="7030194" cy="707886"/>
          </a:xfrm>
          <a:prstGeom prst="rect">
            <a:avLst/>
          </a:prstGeom>
          <a:noFill/>
        </p:spPr>
        <p:style>
          <a:lnRef idx="0">
            <a:schemeClr val="dk1"/>
          </a:lnRef>
          <a:fillRef idx="3">
            <a:schemeClr val="dk1"/>
          </a:fillRef>
          <a:effectRef idx="3">
            <a:schemeClr val="dk1"/>
          </a:effectRef>
          <a:fontRef idx="minor">
            <a:schemeClr val="lt1"/>
          </a:fontRef>
        </p:style>
        <p:txBody>
          <a:bodyPr wrap="square" rtlCol="0">
            <a:spAutoFit/>
          </a:bodyPr>
          <a:lstStyle/>
          <a:p>
            <a:r>
              <a:rPr lang="es-CO" sz="2000" b="1" dirty="0" smtClean="0">
                <a:solidFill>
                  <a:schemeClr val="tx1"/>
                </a:solidFill>
                <a:latin typeface="Arial" pitchFamily="34" charset="0"/>
                <a:cs typeface="Arial" pitchFamily="34" charset="0"/>
              </a:rPr>
              <a:t>LINEAMIENTOS GENERALES DE  LA PLANIFICACION REGIONAL</a:t>
            </a:r>
            <a:endParaRPr lang="es-CO" sz="2000" b="1" dirty="0">
              <a:solidFill>
                <a:schemeClr val="tx1"/>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2606" y="128826"/>
            <a:ext cx="8154144" cy="830997"/>
          </a:xfrm>
          <a:prstGeom prst="rect">
            <a:avLst/>
          </a:prstGeom>
          <a:noFill/>
        </p:spPr>
        <p:style>
          <a:lnRef idx="0">
            <a:schemeClr val="dk1"/>
          </a:lnRef>
          <a:fillRef idx="3">
            <a:schemeClr val="dk1"/>
          </a:fillRef>
          <a:effectRef idx="3">
            <a:schemeClr val="dk1"/>
          </a:effectRef>
          <a:fontRef idx="minor">
            <a:schemeClr val="lt1"/>
          </a:fontRef>
        </p:style>
        <p:txBody>
          <a:bodyPr wrap="square" rtlCol="0">
            <a:spAutoFit/>
          </a:bodyPr>
          <a:lstStyle/>
          <a:p>
            <a:r>
              <a:rPr lang="es-CO" sz="2400" b="1" dirty="0" smtClean="0">
                <a:solidFill>
                  <a:schemeClr val="tx1"/>
                </a:solidFill>
                <a:latin typeface="Arial" pitchFamily="34" charset="0"/>
                <a:cs typeface="Arial" pitchFamily="34" charset="0"/>
              </a:rPr>
              <a:t>LINEAMIENTOS GENERALES DE  LA PLANIFICACION SECTORIAL</a:t>
            </a:r>
            <a:endParaRPr lang="es-CO" sz="2400" b="1" dirty="0">
              <a:solidFill>
                <a:schemeClr val="tx1"/>
              </a:solidFill>
              <a:latin typeface="Arial" pitchFamily="34" charset="0"/>
              <a:cs typeface="Arial" pitchFamily="34" charset="0"/>
            </a:endParaRPr>
          </a:p>
        </p:txBody>
      </p:sp>
      <p:sp>
        <p:nvSpPr>
          <p:cNvPr id="7" name="6 Rectángulo"/>
          <p:cNvSpPr/>
          <p:nvPr/>
        </p:nvSpPr>
        <p:spPr>
          <a:xfrm>
            <a:off x="413048" y="1104900"/>
            <a:ext cx="7873702" cy="1323439"/>
          </a:xfrm>
          <a:prstGeom prst="rect">
            <a:avLst/>
          </a:prstGeom>
          <a:ln w="28575">
            <a:solidFill>
              <a:srgbClr val="FF0000"/>
            </a:solidFill>
          </a:ln>
        </p:spPr>
        <p:txBody>
          <a:bodyPr wrap="square">
            <a:spAutoFit/>
          </a:bodyPr>
          <a:lstStyle/>
          <a:p>
            <a:pPr algn="just"/>
            <a:r>
              <a:rPr lang="es-ES_tradnl" sz="2000" dirty="0">
                <a:latin typeface="Arial" pitchFamily="34" charset="0"/>
                <a:cs typeface="Arial" pitchFamily="34" charset="0"/>
              </a:rPr>
              <a:t>Es un ejercicio de </a:t>
            </a:r>
            <a:r>
              <a:rPr lang="es-ES_tradnl" sz="2000" dirty="0" smtClean="0">
                <a:latin typeface="Arial" pitchFamily="34" charset="0"/>
                <a:cs typeface="Arial" pitchFamily="34" charset="0"/>
              </a:rPr>
              <a:t>planificación </a:t>
            </a:r>
            <a:r>
              <a:rPr lang="es-ES_tradnl" sz="2000" dirty="0">
                <a:solidFill>
                  <a:srgbClr val="CC0000"/>
                </a:solidFill>
                <a:latin typeface="Arial" pitchFamily="34" charset="0"/>
                <a:cs typeface="Arial" pitchFamily="34" charset="0"/>
              </a:rPr>
              <a:t>indicativa</a:t>
            </a:r>
            <a:r>
              <a:rPr lang="es-ES_tradnl" sz="2000" dirty="0">
                <a:latin typeface="Arial" pitchFamily="34" charset="0"/>
                <a:cs typeface="Arial" pitchFamily="34" charset="0"/>
              </a:rPr>
              <a:t> en el </a:t>
            </a:r>
            <a:r>
              <a:rPr lang="es-ES_tradnl" sz="2000" dirty="0" smtClean="0">
                <a:latin typeface="Arial" pitchFamily="34" charset="0"/>
                <a:cs typeface="Arial" pitchFamily="34" charset="0"/>
              </a:rPr>
              <a:t>que los actores sectoriales determinan </a:t>
            </a:r>
            <a:r>
              <a:rPr lang="es-ES_tradnl" sz="2000" u="sng" dirty="0">
                <a:latin typeface="Arial" pitchFamily="34" charset="0"/>
                <a:cs typeface="Arial" pitchFamily="34" charset="0"/>
              </a:rPr>
              <a:t>las grandes líneas </a:t>
            </a:r>
            <a:r>
              <a:rPr lang="es-ES_tradnl" sz="2000" dirty="0">
                <a:latin typeface="Arial" pitchFamily="34" charset="0"/>
                <a:cs typeface="Arial" pitchFamily="34" charset="0"/>
              </a:rPr>
              <a:t>que deben orientar el sentido </a:t>
            </a:r>
            <a:r>
              <a:rPr lang="es-ES_tradnl" sz="2000" dirty="0" smtClean="0">
                <a:latin typeface="Arial" pitchFamily="34" charset="0"/>
                <a:cs typeface="Arial" pitchFamily="34" charset="0"/>
              </a:rPr>
              <a:t>del sector </a:t>
            </a:r>
            <a:r>
              <a:rPr lang="es-ES_tradnl" sz="2000" dirty="0">
                <a:latin typeface="Arial" pitchFamily="34" charset="0"/>
                <a:cs typeface="Arial" pitchFamily="34" charset="0"/>
              </a:rPr>
              <a:t>en periodos </a:t>
            </a:r>
            <a:r>
              <a:rPr lang="es-ES_tradnl" sz="2000" dirty="0" smtClean="0">
                <a:latin typeface="Arial" pitchFamily="34" charset="0"/>
                <a:cs typeface="Arial" pitchFamily="34" charset="0"/>
              </a:rPr>
              <a:t>iguales a los del Plan de Nación (12 años)</a:t>
            </a:r>
            <a:endParaRPr lang="es-CO" sz="2000" dirty="0">
              <a:latin typeface="Arial" pitchFamily="34" charset="0"/>
              <a:cs typeface="Arial" pitchFamily="34" charset="0"/>
            </a:endParaRPr>
          </a:p>
        </p:txBody>
      </p:sp>
      <p:sp>
        <p:nvSpPr>
          <p:cNvPr id="9" name="8 CuadroTexto"/>
          <p:cNvSpPr txBox="1"/>
          <p:nvPr/>
        </p:nvSpPr>
        <p:spPr>
          <a:xfrm>
            <a:off x="431684" y="4114800"/>
            <a:ext cx="7855066" cy="707886"/>
          </a:xfrm>
          <a:prstGeom prst="rect">
            <a:avLst/>
          </a:prstGeom>
          <a:noFill/>
          <a:ln w="28575">
            <a:solidFill>
              <a:srgbClr val="FF0000"/>
            </a:solidFill>
          </a:ln>
        </p:spPr>
        <p:txBody>
          <a:bodyPr wrap="square" rtlCol="0">
            <a:spAutoFit/>
          </a:bodyPr>
          <a:lstStyle/>
          <a:p>
            <a:r>
              <a:rPr lang="es-CO" sz="2000" dirty="0" smtClean="0">
                <a:latin typeface="Arial" pitchFamily="34" charset="0"/>
                <a:cs typeface="Arial" pitchFamily="34" charset="0"/>
              </a:rPr>
              <a:t>Requiere la participación de la Sociedad Sectorial y deberá tener en cuenta los Planes Regionales, el Plan de Nación y la Visión de País</a:t>
            </a:r>
            <a:endParaRPr lang="es-CO" sz="2000" dirty="0">
              <a:latin typeface="Arial" pitchFamily="34" charset="0"/>
              <a:cs typeface="Arial" pitchFamily="34" charset="0"/>
            </a:endParaRPr>
          </a:p>
        </p:txBody>
      </p:sp>
      <p:sp>
        <p:nvSpPr>
          <p:cNvPr id="10" name="9 Rectángulo"/>
          <p:cNvSpPr/>
          <p:nvPr/>
        </p:nvSpPr>
        <p:spPr>
          <a:xfrm>
            <a:off x="431684" y="2607568"/>
            <a:ext cx="7855066" cy="1323439"/>
          </a:xfrm>
          <a:prstGeom prst="rect">
            <a:avLst/>
          </a:prstGeom>
          <a:ln w="28575">
            <a:solidFill>
              <a:srgbClr val="FF0000"/>
            </a:solidFill>
          </a:ln>
        </p:spPr>
        <p:txBody>
          <a:bodyPr wrap="square">
            <a:spAutoFit/>
          </a:bodyPr>
          <a:lstStyle/>
          <a:p>
            <a:pPr algn="just">
              <a:spcBef>
                <a:spcPct val="20000"/>
              </a:spcBef>
            </a:pPr>
            <a:r>
              <a:rPr lang="es-ES_tradnl" sz="2000" dirty="0">
                <a:latin typeface="Arial" pitchFamily="34" charset="0"/>
                <a:cs typeface="Arial" pitchFamily="34" charset="0"/>
              </a:rPr>
              <a:t>Su objetivo es generar un gran acuerdo </a:t>
            </a:r>
            <a:r>
              <a:rPr lang="es-ES_tradnl" sz="2000" dirty="0" smtClean="0">
                <a:latin typeface="Arial" pitchFamily="34" charset="0"/>
                <a:cs typeface="Arial" pitchFamily="34" charset="0"/>
              </a:rPr>
              <a:t>Nacional </a:t>
            </a:r>
            <a:r>
              <a:rPr lang="es-ES_tradnl" sz="2000" dirty="0">
                <a:latin typeface="Arial" pitchFamily="34" charset="0"/>
                <a:cs typeface="Arial" pitchFamily="34" charset="0"/>
              </a:rPr>
              <a:t>que comprometa al gobierno, los diferentes </a:t>
            </a:r>
            <a:r>
              <a:rPr lang="es-ES_tradnl" sz="2000" dirty="0" smtClean="0">
                <a:latin typeface="Arial" pitchFamily="34" charset="0"/>
                <a:cs typeface="Arial" pitchFamily="34" charset="0"/>
              </a:rPr>
              <a:t>estamentos sectoriales </a:t>
            </a:r>
            <a:r>
              <a:rPr lang="es-ES_tradnl" sz="2000" dirty="0">
                <a:latin typeface="Arial" pitchFamily="34" charset="0"/>
                <a:cs typeface="Arial" pitchFamily="34" charset="0"/>
              </a:rPr>
              <a:t>de la sociedad y la ciudadanía en general para avanzar en las transformaciones que </a:t>
            </a:r>
            <a:r>
              <a:rPr lang="es-ES_tradnl" sz="2000" dirty="0" smtClean="0">
                <a:latin typeface="Arial" pitchFamily="34" charset="0"/>
                <a:cs typeface="Arial" pitchFamily="34" charset="0"/>
              </a:rPr>
              <a:t>el sector requiere.</a:t>
            </a:r>
            <a:r>
              <a:rPr lang="es-ES_tradnl" sz="2000" dirty="0" smtClean="0">
                <a:solidFill>
                  <a:srgbClr val="FF0000"/>
                </a:solidFill>
                <a:latin typeface="Arial" pitchFamily="34" charset="0"/>
                <a:cs typeface="Arial" pitchFamily="34" charset="0"/>
              </a:rPr>
              <a:t> </a:t>
            </a:r>
            <a:endParaRPr lang="es-ES" sz="2000" dirty="0">
              <a:solidFill>
                <a:srgbClr val="FF0000"/>
              </a:solidFill>
              <a:latin typeface="Arial" pitchFamily="34" charset="0"/>
              <a:cs typeface="Arial" pitchFamily="34" charset="0"/>
            </a:endParaRPr>
          </a:p>
        </p:txBody>
      </p:sp>
      <p:sp>
        <p:nvSpPr>
          <p:cNvPr id="12" name="11 CuadroTexto"/>
          <p:cNvSpPr txBox="1"/>
          <p:nvPr/>
        </p:nvSpPr>
        <p:spPr>
          <a:xfrm>
            <a:off x="431685" y="5007650"/>
            <a:ext cx="7855066" cy="1015663"/>
          </a:xfrm>
          <a:prstGeom prst="rect">
            <a:avLst/>
          </a:prstGeom>
          <a:noFill/>
          <a:ln w="28575">
            <a:solidFill>
              <a:srgbClr val="FF0000"/>
            </a:solidFill>
          </a:ln>
        </p:spPr>
        <p:txBody>
          <a:bodyPr wrap="square" rtlCol="0">
            <a:spAutoFit/>
          </a:bodyPr>
          <a:lstStyle/>
          <a:p>
            <a:pPr algn="just"/>
            <a:r>
              <a:rPr lang="es-HN" sz="2000" dirty="0" smtClean="0"/>
              <a:t>Debe ser un referente para la definición de los programas del Plan de Gobierno que a su vez permita articular la inversión que deberán materializarse en Proyectos de Inversión en los PEI.</a:t>
            </a:r>
            <a:endParaRPr lang="es-HN"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3"/>
          <a:srcRect/>
          <a:stretch>
            <a:fillRect/>
          </a:stretch>
        </p:blipFill>
        <p:spPr bwMode="auto">
          <a:xfrm>
            <a:off x="355585" y="854076"/>
            <a:ext cx="8544532" cy="5721350"/>
          </a:xfrm>
          <a:prstGeom prst="rect">
            <a:avLst/>
          </a:prstGeom>
          <a:noFill/>
          <a:ln w="9525">
            <a:noFill/>
            <a:miter lim="800000"/>
            <a:headEnd/>
            <a:tailEnd/>
          </a:ln>
          <a:effectLst/>
        </p:spPr>
      </p:pic>
      <p:sp>
        <p:nvSpPr>
          <p:cNvPr id="10" name="Rectangle 3"/>
          <p:cNvSpPr txBox="1">
            <a:spLocks noChangeArrowheads="1"/>
          </p:cNvSpPr>
          <p:nvPr/>
        </p:nvSpPr>
        <p:spPr bwMode="auto">
          <a:xfrm>
            <a:off x="112213" y="59625"/>
            <a:ext cx="8183885" cy="763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457200" rtl="0" eaLnBrk="1" fontAlgn="base" latinLnBrk="0" hangingPunct="1">
              <a:lnSpc>
                <a:spcPct val="100000"/>
              </a:lnSpc>
              <a:spcBef>
                <a:spcPct val="0"/>
              </a:spcBef>
              <a:spcAft>
                <a:spcPct val="0"/>
              </a:spcAft>
              <a:buClr>
                <a:srgbClr val="0033CC"/>
              </a:buClr>
              <a:buSzTx/>
              <a:buFont typeface="Wingdings" pitchFamily="2" charset="2"/>
              <a:buNone/>
              <a:tabLst/>
              <a:defRPr/>
            </a:pPr>
            <a:r>
              <a:rPr lang="es-HN" sz="2000" b="1" cap="all" dirty="0" smtClean="0">
                <a:latin typeface="Arial" pitchFamily="34" charset="0"/>
                <a:ea typeface="+mj-ea"/>
                <a:cs typeface="Arial" pitchFamily="34" charset="0"/>
              </a:rPr>
              <a:t>ARTICULACION TEMPORAL ENTRE LOS INSTRUMENTOS  DE LA PLANIFICACION</a:t>
            </a:r>
            <a:endParaRPr kumimoji="0" lang="es-ES" sz="2400" b="1" i="0" u="none" strike="noStrike" kern="1200" cap="all"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C96CB41E-D2F3-4865-B517-79D0D4F280ED}" type="slidenum">
              <a:rPr lang="en-US" smtClean="0"/>
              <a:pPr>
                <a:defRPr/>
              </a:pPr>
              <a:t>29</a:t>
            </a:fld>
            <a:endParaRPr lang="en-US"/>
          </a:p>
        </p:txBody>
      </p:sp>
      <p:sp>
        <p:nvSpPr>
          <p:cNvPr id="5" name="Rectangle 3"/>
          <p:cNvSpPr txBox="1">
            <a:spLocks noChangeArrowheads="1"/>
          </p:cNvSpPr>
          <p:nvPr/>
        </p:nvSpPr>
        <p:spPr bwMode="auto">
          <a:xfrm>
            <a:off x="112213" y="97725"/>
            <a:ext cx="8183885" cy="763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457200" rtl="0" eaLnBrk="1" fontAlgn="base" latinLnBrk="0" hangingPunct="1">
              <a:lnSpc>
                <a:spcPct val="100000"/>
              </a:lnSpc>
              <a:spcBef>
                <a:spcPct val="0"/>
              </a:spcBef>
              <a:spcAft>
                <a:spcPct val="0"/>
              </a:spcAft>
              <a:buClr>
                <a:srgbClr val="0033CC"/>
              </a:buClr>
              <a:buSzTx/>
              <a:buFont typeface="Wingdings" pitchFamily="2" charset="2"/>
              <a:buNone/>
              <a:tabLst/>
              <a:defRPr/>
            </a:pPr>
            <a:r>
              <a:rPr lang="es-HN" sz="2000" b="1" cap="all" dirty="0" smtClean="0">
                <a:latin typeface="Arial" pitchFamily="34" charset="0"/>
                <a:ea typeface="+mj-ea"/>
                <a:cs typeface="Arial" pitchFamily="34" charset="0"/>
              </a:rPr>
              <a:t>PRINCIPALES LIMITANTES PARA LOS PROCESOS  DE PLANIFICACION REGIONAL Y SECTORIAL</a:t>
            </a:r>
            <a:endParaRPr kumimoji="0" lang="es-ES" sz="2400" b="1" i="0" u="none" strike="noStrike" kern="1200" cap="all" spc="0" normalizeH="0" baseline="0" noProof="0" dirty="0" smtClean="0">
              <a:ln>
                <a:noFill/>
              </a:ln>
              <a:solidFill>
                <a:schemeClr val="tx1"/>
              </a:solidFill>
              <a:effectLst/>
              <a:uLnTx/>
              <a:uFillTx/>
              <a:latin typeface="+mj-lt"/>
              <a:ea typeface="+mj-ea"/>
              <a:cs typeface="+mj-cs"/>
            </a:endParaRPr>
          </a:p>
        </p:txBody>
      </p:sp>
      <p:sp>
        <p:nvSpPr>
          <p:cNvPr id="6" name="5 CuadroTexto"/>
          <p:cNvSpPr txBox="1"/>
          <p:nvPr/>
        </p:nvSpPr>
        <p:spPr>
          <a:xfrm>
            <a:off x="266699" y="1219200"/>
            <a:ext cx="8305801" cy="5016758"/>
          </a:xfrm>
          <a:prstGeom prst="rect">
            <a:avLst/>
          </a:prstGeom>
          <a:noFill/>
        </p:spPr>
        <p:txBody>
          <a:bodyPr wrap="square" rtlCol="0">
            <a:spAutoFit/>
          </a:bodyPr>
          <a:lstStyle/>
          <a:p>
            <a:pPr marL="361950" lvl="0" indent="-361950" algn="just">
              <a:buBlip>
                <a:blip r:embed="rId2"/>
              </a:buBlip>
            </a:pPr>
            <a:r>
              <a:rPr lang="es-MX" sz="2000" dirty="0" smtClean="0"/>
              <a:t>Falta de articulación de las demandas regionales en los procesos de planificación estratégica y operativa.</a:t>
            </a:r>
          </a:p>
          <a:p>
            <a:pPr marL="361950" lvl="0" indent="-361950" algn="just">
              <a:buBlip>
                <a:blip r:embed="rId2"/>
              </a:buBlip>
            </a:pPr>
            <a:endParaRPr lang="es-MX" sz="2000" dirty="0" smtClean="0"/>
          </a:p>
          <a:p>
            <a:pPr marL="361950" lvl="0" indent="-361950" algn="just">
              <a:buBlip>
                <a:blip r:embed="rId2"/>
              </a:buBlip>
            </a:pPr>
            <a:r>
              <a:rPr lang="es-MX" sz="2000" dirty="0" smtClean="0"/>
              <a:t>Carencia de planes sectoriales y de articulación misma de los sectores.</a:t>
            </a:r>
          </a:p>
          <a:p>
            <a:pPr marL="361950" lvl="0" indent="-361950" algn="just">
              <a:buBlip>
                <a:blip r:embed="rId2"/>
              </a:buBlip>
            </a:pPr>
            <a:endParaRPr lang="es-MX" sz="2000" dirty="0" smtClean="0"/>
          </a:p>
          <a:p>
            <a:pPr marL="361950" lvl="0" indent="-361950" algn="just">
              <a:buBlip>
                <a:blip r:embed="rId2"/>
              </a:buBlip>
            </a:pPr>
            <a:r>
              <a:rPr lang="es-MX" sz="2000" dirty="0" smtClean="0"/>
              <a:t>Falta de un marco conceptual, metodológico e instrumental para la vinculación de la planificación regional y sectorial con los diferentes niveles del proceso de planificación.</a:t>
            </a:r>
          </a:p>
          <a:p>
            <a:pPr marL="361950" lvl="0" indent="-361950" algn="just">
              <a:buBlip>
                <a:blip r:embed="rId2"/>
              </a:buBlip>
            </a:pPr>
            <a:endParaRPr lang="es-MX" sz="2000" dirty="0" smtClean="0"/>
          </a:p>
          <a:p>
            <a:pPr marL="361950" lvl="0" indent="-361950" algn="just">
              <a:buBlip>
                <a:blip r:embed="rId2"/>
              </a:buBlip>
            </a:pPr>
            <a:r>
              <a:rPr lang="es-MX" sz="2000" dirty="0" smtClean="0"/>
              <a:t>Limitaciones metodológicas para la definición de marco de inversión a nivel sectorial.</a:t>
            </a:r>
          </a:p>
          <a:p>
            <a:pPr marL="361950" lvl="0" indent="-361950" algn="just">
              <a:buBlip>
                <a:blip r:embed="rId2"/>
              </a:buBlip>
            </a:pPr>
            <a:endParaRPr lang="es-MX" sz="2000" dirty="0" smtClean="0"/>
          </a:p>
          <a:p>
            <a:pPr marL="361950" lvl="0" indent="-361950" algn="just">
              <a:buBlip>
                <a:blip r:embed="rId2"/>
              </a:buBlip>
            </a:pPr>
            <a:r>
              <a:rPr lang="es-MX" sz="2000" dirty="0" smtClean="0"/>
              <a:t>Debilidad de la instituciones (cabezas de sector) para desarrollar procesos de articulación de los sectores y formular procesos de planificación sectorial.</a:t>
            </a:r>
            <a:endParaRPr lang="es-H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p:nvPr/>
        </p:nvSpPr>
        <p:spPr>
          <a:xfrm>
            <a:off x="219075" y="1885518"/>
            <a:ext cx="8924925" cy="3000821"/>
          </a:xfrm>
          <a:prstGeom prst="rect">
            <a:avLst/>
          </a:prstGeom>
          <a:noFill/>
        </p:spPr>
        <p:txBody>
          <a:bodyPr wrap="square">
            <a:spAutoFit/>
          </a:bodyPr>
          <a:lstStyle/>
          <a:p>
            <a:pPr algn="ctr">
              <a:defRPr/>
            </a:pPr>
            <a:r>
              <a:rPr lang="es-HN" sz="6300" b="1" dirty="0" smtClean="0">
                <a:solidFill>
                  <a:schemeClr val="accent1">
                    <a:lumMod val="75000"/>
                  </a:schemeClr>
                </a:solidFill>
                <a:latin typeface="+mj-lt"/>
              </a:rPr>
              <a:t>Sistema Nacional de Planificación del Desarrollo de Honduras</a:t>
            </a:r>
            <a:endParaRPr lang="es-HN" sz="6300" b="1" dirty="0">
              <a:solidFill>
                <a:schemeClr val="accent1">
                  <a:lumMod val="75000"/>
                </a:schemeClr>
              </a:solidFill>
              <a:latin typeface="+mj-lt"/>
            </a:endParaRPr>
          </a:p>
        </p:txBody>
      </p:sp>
      <p:sp>
        <p:nvSpPr>
          <p:cNvPr id="7" name="6 CuadroTexto"/>
          <p:cNvSpPr txBox="1"/>
          <p:nvPr/>
        </p:nvSpPr>
        <p:spPr>
          <a:xfrm>
            <a:off x="351777" y="31883"/>
            <a:ext cx="1159292" cy="2400657"/>
          </a:xfrm>
          <a:prstGeom prst="rect">
            <a:avLst/>
          </a:prstGeom>
          <a:noFill/>
        </p:spPr>
        <p:txBody>
          <a:bodyPr wrap="none" rtlCol="0">
            <a:spAutoFit/>
          </a:bodyPr>
          <a:lstStyle/>
          <a:p>
            <a:r>
              <a:rPr lang="es-MX" sz="15000" b="1" dirty="0" smtClean="0">
                <a:solidFill>
                  <a:schemeClr val="accent1">
                    <a:lumMod val="75000"/>
                  </a:schemeClr>
                </a:solidFill>
                <a:latin typeface="+mj-lt"/>
              </a:rPr>
              <a:t>1</a:t>
            </a:r>
            <a:endParaRPr lang="es-HN" sz="15000" b="1" dirty="0">
              <a:solidFill>
                <a:schemeClr val="accent1">
                  <a:lumMod val="75000"/>
                </a:schemeClr>
              </a:solidFill>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lantilla_power_primer_slide.jpg"/>
          <p:cNvPicPr>
            <a:picLocks noChangeAspect="1"/>
          </p:cNvPicPr>
          <p:nvPr/>
        </p:nvPicPr>
        <p:blipFill>
          <a:blip r:embed="rId2"/>
          <a:srcRect/>
          <a:stretch>
            <a:fillRect/>
          </a:stretch>
        </p:blipFill>
        <p:spPr bwMode="auto">
          <a:xfrm>
            <a:off x="0" y="149225"/>
            <a:ext cx="9144000" cy="6858000"/>
          </a:xfrm>
          <a:prstGeom prst="rect">
            <a:avLst/>
          </a:prstGeom>
          <a:noFill/>
          <a:ln w="9525">
            <a:noFill/>
            <a:miter lim="800000"/>
            <a:headEnd/>
            <a:tailEnd/>
          </a:ln>
        </p:spPr>
      </p:pic>
      <p:sp>
        <p:nvSpPr>
          <p:cNvPr id="6146" name="1 Título"/>
          <p:cNvSpPr>
            <a:spLocks noGrp="1"/>
          </p:cNvSpPr>
          <p:nvPr>
            <p:ph type="ctrTitle"/>
          </p:nvPr>
        </p:nvSpPr>
        <p:spPr>
          <a:xfrm>
            <a:off x="1330036" y="2434442"/>
            <a:ext cx="6276368" cy="2024400"/>
          </a:xfrm>
        </p:spPr>
        <p:txBody>
          <a:bodyPr/>
          <a:lstStyle/>
          <a:p>
            <a:pPr>
              <a:defRPr/>
            </a:pPr>
            <a:r>
              <a:rPr lang="es-HN" b="1" dirty="0" smtClean="0">
                <a:effectLst>
                  <a:outerShdw blurRad="38100" dist="38100" dir="2700000" algn="tl">
                    <a:srgbClr val="000000">
                      <a:alpha val="43137"/>
                    </a:srgbClr>
                  </a:outerShdw>
                </a:effectLst>
              </a:rPr>
              <a:t>Muchas Gracias por su Atención</a:t>
            </a:r>
          </a:p>
        </p:txBody>
      </p:sp>
      <p:pic>
        <p:nvPicPr>
          <p:cNvPr id="2053" name="Imagen 1" descr="http://www.alacan.com/forum/subidas/goticojulie/20081217211128_escudo_honduras.gif"/>
          <p:cNvPicPr>
            <a:picLocks noChangeAspect="1" noChangeArrowheads="1"/>
          </p:cNvPicPr>
          <p:nvPr/>
        </p:nvPicPr>
        <p:blipFill>
          <a:blip r:embed="rId3"/>
          <a:srcRect/>
          <a:stretch>
            <a:fillRect/>
          </a:stretch>
        </p:blipFill>
        <p:spPr bwMode="auto">
          <a:xfrm>
            <a:off x="4149372" y="5538"/>
            <a:ext cx="904047" cy="1058988"/>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2" descr="http://plandenacion.hn/sites/default/files/logo_web.jpg"/>
          <p:cNvPicPr>
            <a:picLocks noChangeAspect="1" noChangeArrowheads="1"/>
          </p:cNvPicPr>
          <p:nvPr/>
        </p:nvPicPr>
        <p:blipFill>
          <a:blip r:embed="rId2" cstate="email"/>
          <a:srcRect/>
          <a:stretch>
            <a:fillRect/>
          </a:stretch>
        </p:blipFill>
        <p:spPr bwMode="auto">
          <a:xfrm>
            <a:off x="0" y="5563064"/>
            <a:ext cx="1670885" cy="1294936"/>
          </a:xfrm>
          <a:prstGeom prst="rect">
            <a:avLst/>
          </a:prstGeom>
          <a:noFill/>
        </p:spPr>
      </p:pic>
      <p:sp>
        <p:nvSpPr>
          <p:cNvPr id="118" name="117 Flecha abajo"/>
          <p:cNvSpPr/>
          <p:nvPr/>
        </p:nvSpPr>
        <p:spPr>
          <a:xfrm>
            <a:off x="3579848" y="2708920"/>
            <a:ext cx="2000264" cy="1285884"/>
          </a:xfrm>
          <a:prstGeom prst="down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HN" dirty="0"/>
          </a:p>
        </p:txBody>
      </p:sp>
      <p:sp>
        <p:nvSpPr>
          <p:cNvPr id="119" name="118 Rectángulo"/>
          <p:cNvSpPr/>
          <p:nvPr/>
        </p:nvSpPr>
        <p:spPr>
          <a:xfrm>
            <a:off x="97145" y="176007"/>
            <a:ext cx="8654974" cy="584775"/>
          </a:xfrm>
          <a:prstGeom prst="rect">
            <a:avLst/>
          </a:prstGeom>
        </p:spPr>
        <p:txBody>
          <a:bodyPr wrap="square">
            <a:spAutoFit/>
          </a:bodyPr>
          <a:lstStyle/>
          <a:p>
            <a:r>
              <a:rPr lang="es-HN" sz="3200" dirty="0" smtClean="0"/>
              <a:t>2009 – 2010: Visión de País y Plan de Nación </a:t>
            </a:r>
            <a:endParaRPr lang="es-HN" sz="3200" dirty="0"/>
          </a:p>
        </p:txBody>
      </p:sp>
      <p:sp>
        <p:nvSpPr>
          <p:cNvPr id="120" name="119 CuadroTexto"/>
          <p:cNvSpPr txBox="1"/>
          <p:nvPr/>
        </p:nvSpPr>
        <p:spPr>
          <a:xfrm>
            <a:off x="468940" y="1021285"/>
            <a:ext cx="8063500" cy="5503045"/>
          </a:xfrm>
          <a:prstGeom prst="rect">
            <a:avLst/>
          </a:prstGeom>
          <a:noFill/>
        </p:spPr>
        <p:txBody>
          <a:bodyPr wrap="square" rtlCol="0">
            <a:spAutoFit/>
          </a:bodyPr>
          <a:lstStyle/>
          <a:p>
            <a:pPr marL="87313" lvl="0" indent="-4763" algn="just" fontAlgn="auto">
              <a:spcBef>
                <a:spcPct val="20000"/>
              </a:spcBef>
              <a:spcAft>
                <a:spcPts val="0"/>
              </a:spcAft>
              <a:tabLst>
                <a:tab pos="87313" algn="l"/>
              </a:tabLst>
              <a:defRPr/>
            </a:pPr>
            <a:r>
              <a:rPr lang="es-HN" sz="2800" b="1" dirty="0" smtClean="0">
                <a:solidFill>
                  <a:schemeClr val="tx2"/>
                </a:solidFill>
                <a:latin typeface="Arial" pitchFamily="34" charset="0"/>
                <a:cs typeface="Arial" pitchFamily="34" charset="0"/>
              </a:rPr>
              <a:t>Decreto No.286-2009</a:t>
            </a:r>
            <a:r>
              <a:rPr lang="es-HN" sz="2800" dirty="0" smtClean="0">
                <a:solidFill>
                  <a:schemeClr val="tx1">
                    <a:tint val="75000"/>
                  </a:schemeClr>
                </a:solidFill>
                <a:latin typeface="Arial" pitchFamily="34" charset="0"/>
                <a:cs typeface="Arial" pitchFamily="34" charset="0"/>
              </a:rPr>
              <a:t>: Ley para el </a:t>
            </a:r>
            <a:r>
              <a:rPr lang="es-HN" sz="2800" dirty="0" smtClean="0">
                <a:solidFill>
                  <a:schemeClr val="tx1">
                    <a:lumMod val="65000"/>
                    <a:lumOff val="35000"/>
                  </a:schemeClr>
                </a:solidFill>
                <a:latin typeface="Arial" pitchFamily="34" charset="0"/>
                <a:cs typeface="Arial" pitchFamily="34" charset="0"/>
              </a:rPr>
              <a:t>Establecimiento de una Visión de País y la Adopción de un Plan de Nación para Honduras.</a:t>
            </a:r>
          </a:p>
          <a:p>
            <a:pPr lvl="0" fontAlgn="auto">
              <a:spcBef>
                <a:spcPct val="20000"/>
              </a:spcBef>
              <a:spcAft>
                <a:spcPts val="0"/>
              </a:spcAft>
              <a:defRPr/>
            </a:pPr>
            <a:endParaRPr lang="es-HN" dirty="0" smtClean="0">
              <a:solidFill>
                <a:schemeClr val="tx1">
                  <a:tint val="75000"/>
                </a:schemeClr>
              </a:solidFill>
              <a:latin typeface="Arial" pitchFamily="34" charset="0"/>
              <a:cs typeface="Arial" pitchFamily="34" charset="0"/>
            </a:endParaRPr>
          </a:p>
          <a:p>
            <a:pPr lvl="0" fontAlgn="auto">
              <a:spcBef>
                <a:spcPct val="20000"/>
              </a:spcBef>
              <a:spcAft>
                <a:spcPts val="0"/>
              </a:spcAft>
              <a:defRPr/>
            </a:pPr>
            <a:endParaRPr lang="es-HN" dirty="0" smtClean="0">
              <a:solidFill>
                <a:schemeClr val="tx1">
                  <a:tint val="75000"/>
                </a:schemeClr>
              </a:solidFill>
              <a:latin typeface="Arial" pitchFamily="34" charset="0"/>
              <a:cs typeface="Arial" pitchFamily="34" charset="0"/>
            </a:endParaRPr>
          </a:p>
          <a:p>
            <a:pPr lvl="0" fontAlgn="auto">
              <a:spcBef>
                <a:spcPct val="20000"/>
              </a:spcBef>
              <a:spcAft>
                <a:spcPts val="0"/>
              </a:spcAft>
              <a:defRPr/>
            </a:pPr>
            <a:endParaRPr lang="es-HN" dirty="0" smtClean="0">
              <a:solidFill>
                <a:schemeClr val="tx1">
                  <a:tint val="75000"/>
                </a:schemeClr>
              </a:solidFill>
              <a:latin typeface="Arial" pitchFamily="34" charset="0"/>
              <a:cs typeface="Arial" pitchFamily="34" charset="0"/>
            </a:endParaRPr>
          </a:p>
          <a:p>
            <a:pPr marL="87313" lvl="0" indent="-4763" algn="just" fontAlgn="auto">
              <a:spcBef>
                <a:spcPct val="20000"/>
              </a:spcBef>
              <a:spcAft>
                <a:spcPts val="0"/>
              </a:spcAft>
              <a:tabLst>
                <a:tab pos="1887538" algn="l"/>
              </a:tabLst>
              <a:defRPr/>
            </a:pPr>
            <a:endParaRPr lang="es-HN" sz="2800" dirty="0" smtClean="0">
              <a:solidFill>
                <a:schemeClr val="tx1">
                  <a:tint val="75000"/>
                </a:schemeClr>
              </a:solidFill>
              <a:latin typeface="Arial" pitchFamily="34" charset="0"/>
              <a:cs typeface="Arial" pitchFamily="34" charset="0"/>
            </a:endParaRPr>
          </a:p>
          <a:p>
            <a:pPr marL="87313" lvl="0" indent="-4763" algn="just" fontAlgn="auto">
              <a:spcBef>
                <a:spcPct val="20000"/>
              </a:spcBef>
              <a:spcAft>
                <a:spcPts val="0"/>
              </a:spcAft>
              <a:tabLst>
                <a:tab pos="1887538" algn="l"/>
              </a:tabLst>
              <a:defRPr/>
            </a:pPr>
            <a:endParaRPr lang="es-HN" sz="2800" dirty="0" smtClean="0">
              <a:solidFill>
                <a:schemeClr val="tx1">
                  <a:tint val="75000"/>
                </a:schemeClr>
              </a:solidFill>
              <a:latin typeface="Arial" pitchFamily="34" charset="0"/>
              <a:cs typeface="Arial" pitchFamily="34" charset="0"/>
            </a:endParaRPr>
          </a:p>
          <a:p>
            <a:pPr marL="87313" lvl="0" indent="-4763" algn="just" fontAlgn="auto">
              <a:spcBef>
                <a:spcPct val="20000"/>
              </a:spcBef>
              <a:spcAft>
                <a:spcPts val="0"/>
              </a:spcAft>
              <a:tabLst>
                <a:tab pos="1887538" algn="l"/>
              </a:tabLst>
              <a:defRPr/>
            </a:pPr>
            <a:r>
              <a:rPr lang="es-HN" sz="2800" dirty="0" smtClean="0">
                <a:solidFill>
                  <a:schemeClr val="tx1">
                    <a:lumMod val="65000"/>
                    <a:lumOff val="35000"/>
                  </a:schemeClr>
                </a:solidFill>
                <a:latin typeface="Arial" pitchFamily="34" charset="0"/>
                <a:cs typeface="Arial" pitchFamily="34" charset="0"/>
              </a:rPr>
              <a:t>2010: Inicia el proceso de planificación del desarrollo económico, social y político de Honduras, conforme lo establecido en la Constitución de la República</a:t>
            </a:r>
            <a:r>
              <a:rPr lang="es-HN" sz="2800" dirty="0" smtClean="0">
                <a:solidFill>
                  <a:schemeClr val="tx1">
                    <a:tint val="75000"/>
                  </a:schemeClr>
                </a:solidFill>
                <a:latin typeface="Arial" pitchFamily="34" charset="0"/>
                <a:cs typeface="Arial" pitchFamily="34" charset="0"/>
              </a:rPr>
              <a:t>.</a:t>
            </a:r>
          </a:p>
          <a:p>
            <a:endParaRPr lang="es-H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6170" y="356265"/>
            <a:ext cx="4442242" cy="584775"/>
          </a:xfrm>
          <a:prstGeom prst="rect">
            <a:avLst/>
          </a:prstGeom>
        </p:spPr>
        <p:txBody>
          <a:bodyPr wrap="none">
            <a:spAutoFit/>
          </a:bodyPr>
          <a:lstStyle/>
          <a:p>
            <a:r>
              <a:rPr lang="es-HN" sz="3200" b="1" dirty="0" smtClean="0">
                <a:solidFill>
                  <a:schemeClr val="tx2"/>
                </a:solidFill>
                <a:latin typeface="Arial" pitchFamily="34" charset="0"/>
                <a:cs typeface="Arial" pitchFamily="34" charset="0"/>
              </a:rPr>
              <a:t>Decreto No.286-2009</a:t>
            </a:r>
            <a:r>
              <a:rPr lang="es-HN" sz="3200" dirty="0" smtClean="0">
                <a:solidFill>
                  <a:schemeClr val="tx1">
                    <a:tint val="75000"/>
                  </a:schemeClr>
                </a:solidFill>
                <a:latin typeface="Arial" pitchFamily="34" charset="0"/>
                <a:cs typeface="Arial" pitchFamily="34" charset="0"/>
              </a:rPr>
              <a:t>: </a:t>
            </a:r>
            <a:endParaRPr lang="es-HN" sz="3200" dirty="0"/>
          </a:p>
        </p:txBody>
      </p:sp>
      <p:sp>
        <p:nvSpPr>
          <p:cNvPr id="6" name="5 Rectángulo"/>
          <p:cNvSpPr/>
          <p:nvPr/>
        </p:nvSpPr>
        <p:spPr>
          <a:xfrm>
            <a:off x="991593" y="1198340"/>
            <a:ext cx="7485657" cy="4401205"/>
          </a:xfrm>
          <a:prstGeom prst="rect">
            <a:avLst/>
          </a:prstGeom>
        </p:spPr>
        <p:txBody>
          <a:bodyPr wrap="square">
            <a:spAutoFit/>
          </a:bodyPr>
          <a:lstStyle/>
          <a:p>
            <a:pPr algn="just"/>
            <a:r>
              <a:rPr lang="es-HN" sz="2800" b="1" dirty="0" smtClean="0"/>
              <a:t>Articulo 20. </a:t>
            </a:r>
            <a:r>
              <a:rPr lang="es-HN" sz="2800" dirty="0" smtClean="0"/>
              <a:t>Créase la Secretaría Técnica de Planeación y Cooperación Externa, dependiente de la Presidencia de la República…. y tendrá las funciones y atribuciones siguientes:</a:t>
            </a:r>
          </a:p>
          <a:p>
            <a:pPr algn="just"/>
            <a:endParaRPr lang="es-HN" sz="2800" dirty="0" smtClean="0"/>
          </a:p>
          <a:p>
            <a:pPr algn="just"/>
            <a:r>
              <a:rPr lang="es-HN" sz="2800" dirty="0" smtClean="0"/>
              <a:t>a) Asesorar a la Presidencia de la Republica en todos los temas relacionados con la Visión de País, Plan de Nación y </a:t>
            </a:r>
            <a:r>
              <a:rPr lang="es-HN" sz="2800" b="1" dirty="0" smtClean="0">
                <a:solidFill>
                  <a:srgbClr val="C00000"/>
                </a:solidFill>
              </a:rPr>
              <a:t>Sistema Nacional de Planificación…</a:t>
            </a:r>
            <a:r>
              <a:rPr lang="es-HN" sz="2400" dirty="0" smtClean="0"/>
              <a:t> </a:t>
            </a:r>
            <a:endParaRPr lang="es-HN"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C96CB41E-D2F3-4865-B517-79D0D4F280ED}" type="slidenum">
              <a:rPr lang="en-US" smtClean="0"/>
              <a:pPr>
                <a:defRPr/>
              </a:pPr>
              <a:t>6</a:t>
            </a:fld>
            <a:endParaRPr lang="en-US"/>
          </a:p>
        </p:txBody>
      </p:sp>
      <p:grpSp>
        <p:nvGrpSpPr>
          <p:cNvPr id="2" name="2 Grupo"/>
          <p:cNvGrpSpPr/>
          <p:nvPr/>
        </p:nvGrpSpPr>
        <p:grpSpPr>
          <a:xfrm>
            <a:off x="243137" y="521970"/>
            <a:ext cx="8497638" cy="6192838"/>
            <a:chOff x="395537" y="476250"/>
            <a:chExt cx="8497638" cy="6192838"/>
          </a:xfrm>
        </p:grpSpPr>
        <p:sp>
          <p:nvSpPr>
            <p:cNvPr id="5" name="4 Rectángulo"/>
            <p:cNvSpPr/>
            <p:nvPr/>
          </p:nvSpPr>
          <p:spPr>
            <a:xfrm>
              <a:off x="1331913" y="476250"/>
              <a:ext cx="7561262" cy="61214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
          <p:nvSpPr>
            <p:cNvPr id="6" name="5 Rectángulo"/>
            <p:cNvSpPr/>
            <p:nvPr/>
          </p:nvSpPr>
          <p:spPr>
            <a:xfrm>
              <a:off x="3276600" y="1074738"/>
              <a:ext cx="5594350" cy="5091112"/>
            </a:xfrm>
            <a:prstGeom prst="rect">
              <a:avLst/>
            </a:prstGeom>
            <a:solidFill>
              <a:schemeClr val="bg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dirty="0"/>
            </a:p>
          </p:txBody>
        </p:sp>
        <p:sp>
          <p:nvSpPr>
            <p:cNvPr id="7" name="6 Rectángulo"/>
            <p:cNvSpPr/>
            <p:nvPr/>
          </p:nvSpPr>
          <p:spPr>
            <a:xfrm>
              <a:off x="3276600" y="1700213"/>
              <a:ext cx="5040313" cy="4465637"/>
            </a:xfrm>
            <a:prstGeom prst="rect">
              <a:avLst/>
            </a:prstGeom>
            <a:solidFill>
              <a:srgbClr val="FFCC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
          <p:nvSpPr>
            <p:cNvPr id="8" name="7 Rectángulo"/>
            <p:cNvSpPr/>
            <p:nvPr/>
          </p:nvSpPr>
          <p:spPr>
            <a:xfrm>
              <a:off x="3276600" y="2370138"/>
              <a:ext cx="4441825" cy="3795712"/>
            </a:xfrm>
            <a:prstGeom prst="rect">
              <a:avLst/>
            </a:prstGeom>
            <a:solidFill>
              <a:schemeClr val="accent6">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
          <p:nvSpPr>
            <p:cNvPr id="9" name="8 Rectángulo"/>
            <p:cNvSpPr/>
            <p:nvPr/>
          </p:nvSpPr>
          <p:spPr>
            <a:xfrm>
              <a:off x="3276600" y="2997200"/>
              <a:ext cx="3865563" cy="3168650"/>
            </a:xfrm>
            <a:prstGeom prst="rect">
              <a:avLst/>
            </a:prstGeom>
            <a:solidFill>
              <a:srgbClr val="C053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
          <p:nvSpPr>
            <p:cNvPr id="10" name="9 Rectángulo"/>
            <p:cNvSpPr/>
            <p:nvPr/>
          </p:nvSpPr>
          <p:spPr>
            <a:xfrm>
              <a:off x="3276600" y="3594100"/>
              <a:ext cx="3289300" cy="2571750"/>
            </a:xfrm>
            <a:prstGeom prst="rect">
              <a:avLst/>
            </a:prstGeom>
            <a:solidFill>
              <a:srgbClr val="7C9B3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
          <p:nvSpPr>
            <p:cNvPr id="11" name="10 Rectángulo"/>
            <p:cNvSpPr/>
            <p:nvPr/>
          </p:nvSpPr>
          <p:spPr>
            <a:xfrm>
              <a:off x="3276600" y="4221163"/>
              <a:ext cx="2735263" cy="1944687"/>
            </a:xfrm>
            <a:prstGeom prst="rect">
              <a:avLst/>
            </a:prstGeom>
            <a:solidFill>
              <a:srgbClr val="EAD21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
          <p:nvSpPr>
            <p:cNvPr id="12" name="11 Rectángulo"/>
            <p:cNvSpPr/>
            <p:nvPr/>
          </p:nvSpPr>
          <p:spPr>
            <a:xfrm>
              <a:off x="3276600" y="4868863"/>
              <a:ext cx="2159000" cy="1296987"/>
            </a:xfrm>
            <a:prstGeom prst="rect">
              <a:avLst/>
            </a:prstGeom>
            <a:solidFill>
              <a:schemeClr val="bg2">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
          <p:nvSpPr>
            <p:cNvPr id="13" name="12 Rectángulo"/>
            <p:cNvSpPr/>
            <p:nvPr/>
          </p:nvSpPr>
          <p:spPr>
            <a:xfrm>
              <a:off x="3297238" y="5516563"/>
              <a:ext cx="1635125" cy="649287"/>
            </a:xfrm>
            <a:prstGeom prst="rect">
              <a:avLst/>
            </a:prstGeom>
            <a:solidFill>
              <a:srgbClr val="33996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sp>
          <p:nvSpPr>
            <p:cNvPr id="14" name="13 Pentágono"/>
            <p:cNvSpPr/>
            <p:nvPr/>
          </p:nvSpPr>
          <p:spPr>
            <a:xfrm>
              <a:off x="1331913" y="5661025"/>
              <a:ext cx="1655762" cy="576263"/>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HN" sz="1400" b="1" dirty="0"/>
                <a:t>Gestión Operativa</a:t>
              </a:r>
            </a:p>
          </p:txBody>
        </p:sp>
        <p:sp>
          <p:nvSpPr>
            <p:cNvPr id="15" name="14 Pentágono"/>
            <p:cNvSpPr/>
            <p:nvPr/>
          </p:nvSpPr>
          <p:spPr>
            <a:xfrm>
              <a:off x="1331913" y="5013325"/>
              <a:ext cx="1655762" cy="576263"/>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HN" sz="1400" b="1" dirty="0"/>
                <a:t>Ámbito Institucional</a:t>
              </a:r>
            </a:p>
          </p:txBody>
        </p:sp>
        <p:sp>
          <p:nvSpPr>
            <p:cNvPr id="16" name="15 Pentágono"/>
            <p:cNvSpPr/>
            <p:nvPr/>
          </p:nvSpPr>
          <p:spPr>
            <a:xfrm>
              <a:off x="1331913" y="4365625"/>
              <a:ext cx="1655762" cy="576263"/>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HN" sz="1400" b="1" dirty="0"/>
                <a:t>Ámbito Territorial</a:t>
              </a:r>
            </a:p>
          </p:txBody>
        </p:sp>
        <p:sp>
          <p:nvSpPr>
            <p:cNvPr id="17" name="16 Pentágono"/>
            <p:cNvSpPr/>
            <p:nvPr/>
          </p:nvSpPr>
          <p:spPr>
            <a:xfrm>
              <a:off x="1331913" y="3716338"/>
              <a:ext cx="1655762" cy="576262"/>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HN" sz="1400" b="1" dirty="0">
                  <a:cs typeface="Arial" pitchFamily="34" charset="0"/>
                </a:rPr>
                <a:t>Planes Sectoriales Mediano Plazo</a:t>
              </a:r>
            </a:p>
          </p:txBody>
        </p:sp>
        <p:sp>
          <p:nvSpPr>
            <p:cNvPr id="18" name="17 Pentágono"/>
            <p:cNvSpPr/>
            <p:nvPr/>
          </p:nvSpPr>
          <p:spPr>
            <a:xfrm>
              <a:off x="1331913" y="3068638"/>
              <a:ext cx="1655762" cy="576262"/>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HN" sz="1400" b="1" dirty="0"/>
                <a:t>Proyecciones Macroeconómica</a:t>
              </a:r>
            </a:p>
          </p:txBody>
        </p:sp>
        <p:sp>
          <p:nvSpPr>
            <p:cNvPr id="19" name="18 Pentágono"/>
            <p:cNvSpPr/>
            <p:nvPr/>
          </p:nvSpPr>
          <p:spPr>
            <a:xfrm>
              <a:off x="1331913" y="2420938"/>
              <a:ext cx="1655762" cy="576262"/>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HN" sz="1400" b="1" dirty="0"/>
                <a:t>Programa de Gobierno</a:t>
              </a:r>
            </a:p>
          </p:txBody>
        </p:sp>
        <p:sp>
          <p:nvSpPr>
            <p:cNvPr id="20" name="19 Pentágono"/>
            <p:cNvSpPr/>
            <p:nvPr/>
          </p:nvSpPr>
          <p:spPr>
            <a:xfrm>
              <a:off x="1331913" y="1773238"/>
              <a:ext cx="1655762" cy="576262"/>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HN" sz="1400" b="1" dirty="0"/>
                <a:t>Plan Nacional de Desarrollo a LP</a:t>
              </a:r>
            </a:p>
          </p:txBody>
        </p:sp>
        <p:sp>
          <p:nvSpPr>
            <p:cNvPr id="21" name="20 Pentágono"/>
            <p:cNvSpPr/>
            <p:nvPr/>
          </p:nvSpPr>
          <p:spPr>
            <a:xfrm>
              <a:off x="1331913" y="1125538"/>
              <a:ext cx="1655762" cy="574675"/>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HN" sz="1400" b="1" dirty="0"/>
                <a:t>Imagen Objetivo a Largo Plazo</a:t>
              </a:r>
            </a:p>
          </p:txBody>
        </p:sp>
        <p:sp>
          <p:nvSpPr>
            <p:cNvPr id="22" name="24 CuadroTexto"/>
            <p:cNvSpPr txBox="1">
              <a:spLocks noChangeArrowheads="1"/>
            </p:cNvSpPr>
            <p:nvPr/>
          </p:nvSpPr>
          <p:spPr bwMode="auto">
            <a:xfrm>
              <a:off x="3332163" y="1125538"/>
              <a:ext cx="2552700" cy="306387"/>
            </a:xfrm>
            <a:prstGeom prst="rect">
              <a:avLst/>
            </a:prstGeom>
            <a:noFill/>
            <a:ln w="9525">
              <a:noFill/>
              <a:miter lim="800000"/>
              <a:headEnd/>
              <a:tailEnd/>
            </a:ln>
          </p:spPr>
          <p:txBody>
            <a:bodyPr wrap="none">
              <a:spAutoFit/>
            </a:bodyPr>
            <a:lstStyle/>
            <a:p>
              <a:r>
                <a:rPr lang="es-HN" sz="1400" b="1" dirty="0"/>
                <a:t>VISION DE PAIS 2010 - 2038</a:t>
              </a:r>
            </a:p>
          </p:txBody>
        </p:sp>
        <p:sp>
          <p:nvSpPr>
            <p:cNvPr id="23" name="25 CuadroTexto"/>
            <p:cNvSpPr txBox="1">
              <a:spLocks noChangeArrowheads="1"/>
            </p:cNvSpPr>
            <p:nvPr/>
          </p:nvSpPr>
          <p:spPr bwMode="auto">
            <a:xfrm>
              <a:off x="3348038" y="1763713"/>
              <a:ext cx="2735262" cy="307975"/>
            </a:xfrm>
            <a:prstGeom prst="rect">
              <a:avLst/>
            </a:prstGeom>
            <a:noFill/>
            <a:ln w="9525">
              <a:noFill/>
              <a:miter lim="800000"/>
              <a:headEnd/>
              <a:tailEnd/>
            </a:ln>
          </p:spPr>
          <p:txBody>
            <a:bodyPr wrap="none">
              <a:spAutoFit/>
            </a:bodyPr>
            <a:lstStyle/>
            <a:p>
              <a:r>
                <a:rPr lang="es-HN" sz="1400" b="1"/>
                <a:t>PLAN DE NACION 2010 - 2022</a:t>
              </a:r>
            </a:p>
          </p:txBody>
        </p:sp>
        <p:sp>
          <p:nvSpPr>
            <p:cNvPr id="24" name="26 CuadroTexto"/>
            <p:cNvSpPr txBox="1">
              <a:spLocks noChangeArrowheads="1"/>
            </p:cNvSpPr>
            <p:nvPr/>
          </p:nvSpPr>
          <p:spPr bwMode="auto">
            <a:xfrm>
              <a:off x="3341688" y="2420938"/>
              <a:ext cx="3003550" cy="307975"/>
            </a:xfrm>
            <a:prstGeom prst="rect">
              <a:avLst/>
            </a:prstGeom>
            <a:noFill/>
            <a:ln w="9525">
              <a:noFill/>
              <a:miter lim="800000"/>
              <a:headEnd/>
              <a:tailEnd/>
            </a:ln>
          </p:spPr>
          <p:txBody>
            <a:bodyPr wrap="none">
              <a:spAutoFit/>
            </a:bodyPr>
            <a:lstStyle/>
            <a:p>
              <a:r>
                <a:rPr lang="es-HN" sz="1400" b="1"/>
                <a:t>PLAN DE GOBIERNO 2010 - 2014</a:t>
              </a:r>
            </a:p>
          </p:txBody>
        </p:sp>
        <p:sp>
          <p:nvSpPr>
            <p:cNvPr id="25" name="27 CuadroTexto"/>
            <p:cNvSpPr txBox="1">
              <a:spLocks noChangeArrowheads="1"/>
            </p:cNvSpPr>
            <p:nvPr/>
          </p:nvSpPr>
          <p:spPr bwMode="auto">
            <a:xfrm>
              <a:off x="3308350" y="2997200"/>
              <a:ext cx="3411538" cy="307975"/>
            </a:xfrm>
            <a:prstGeom prst="rect">
              <a:avLst/>
            </a:prstGeom>
            <a:noFill/>
            <a:ln w="9525">
              <a:noFill/>
              <a:miter lim="800000"/>
              <a:headEnd/>
              <a:tailEnd/>
            </a:ln>
          </p:spPr>
          <p:txBody>
            <a:bodyPr wrap="none">
              <a:spAutoFit/>
            </a:bodyPr>
            <a:lstStyle/>
            <a:p>
              <a:r>
                <a:rPr lang="es-HN" sz="1400" b="1"/>
                <a:t>MARCO FISCAL DE MEDIANO PLAZO</a:t>
              </a:r>
            </a:p>
          </p:txBody>
        </p:sp>
        <p:sp>
          <p:nvSpPr>
            <p:cNvPr id="26" name="28 CuadroTexto"/>
            <p:cNvSpPr txBox="1">
              <a:spLocks noChangeArrowheads="1"/>
            </p:cNvSpPr>
            <p:nvPr/>
          </p:nvSpPr>
          <p:spPr bwMode="auto">
            <a:xfrm>
              <a:off x="3276600" y="3575050"/>
              <a:ext cx="3311525" cy="522288"/>
            </a:xfrm>
            <a:prstGeom prst="rect">
              <a:avLst/>
            </a:prstGeom>
            <a:noFill/>
            <a:ln w="9525">
              <a:noFill/>
              <a:miter lim="800000"/>
              <a:headEnd/>
              <a:tailEnd/>
            </a:ln>
          </p:spPr>
          <p:txBody>
            <a:bodyPr>
              <a:spAutoFit/>
            </a:bodyPr>
            <a:lstStyle/>
            <a:p>
              <a:r>
                <a:rPr lang="es-HN" sz="1400" b="1" dirty="0"/>
                <a:t>PLANES </a:t>
              </a:r>
              <a:r>
                <a:rPr lang="es-HN" sz="1400" b="1" dirty="0" smtClean="0"/>
                <a:t>SECTORIALES</a:t>
              </a:r>
            </a:p>
            <a:p>
              <a:r>
                <a:rPr lang="es-HN" sz="1400" b="1" dirty="0" smtClean="0"/>
                <a:t>(Salud</a:t>
              </a:r>
              <a:r>
                <a:rPr lang="es-HN" sz="1400" b="1" dirty="0"/>
                <a:t>, Educación, Agroalimentario)</a:t>
              </a:r>
            </a:p>
          </p:txBody>
        </p:sp>
        <p:sp>
          <p:nvSpPr>
            <p:cNvPr id="27" name="29 CuadroTexto"/>
            <p:cNvSpPr txBox="1">
              <a:spLocks noChangeArrowheads="1"/>
            </p:cNvSpPr>
            <p:nvPr/>
          </p:nvSpPr>
          <p:spPr bwMode="auto">
            <a:xfrm>
              <a:off x="3276600" y="4222750"/>
              <a:ext cx="3311525" cy="523875"/>
            </a:xfrm>
            <a:prstGeom prst="rect">
              <a:avLst/>
            </a:prstGeom>
            <a:noFill/>
            <a:ln w="9525">
              <a:noFill/>
              <a:miter lim="800000"/>
              <a:headEnd/>
              <a:tailEnd/>
            </a:ln>
          </p:spPr>
          <p:txBody>
            <a:bodyPr>
              <a:spAutoFit/>
            </a:bodyPr>
            <a:lstStyle/>
            <a:p>
              <a:r>
                <a:rPr lang="es-HN" sz="1400" b="1" dirty="0"/>
                <a:t>PLANES REGIONALES DE DESARROLLO (16 Regiones) </a:t>
              </a:r>
            </a:p>
          </p:txBody>
        </p:sp>
        <p:sp>
          <p:nvSpPr>
            <p:cNvPr id="28" name="30 CuadroTexto"/>
            <p:cNvSpPr txBox="1">
              <a:spLocks noChangeArrowheads="1"/>
            </p:cNvSpPr>
            <p:nvPr/>
          </p:nvSpPr>
          <p:spPr bwMode="auto">
            <a:xfrm>
              <a:off x="3276600" y="4868863"/>
              <a:ext cx="3311525" cy="523875"/>
            </a:xfrm>
            <a:prstGeom prst="rect">
              <a:avLst/>
            </a:prstGeom>
            <a:noFill/>
            <a:ln w="9525">
              <a:noFill/>
              <a:miter lim="800000"/>
              <a:headEnd/>
              <a:tailEnd/>
            </a:ln>
          </p:spPr>
          <p:txBody>
            <a:bodyPr>
              <a:spAutoFit/>
            </a:bodyPr>
            <a:lstStyle/>
            <a:p>
              <a:r>
                <a:rPr lang="es-HN" sz="1400" b="1"/>
                <a:t>PLAN ESTRATEGICO INSTITUCIONAL</a:t>
              </a:r>
            </a:p>
          </p:txBody>
        </p:sp>
        <p:sp>
          <p:nvSpPr>
            <p:cNvPr id="29" name="28 CuadroTexto"/>
            <p:cNvSpPr txBox="1"/>
            <p:nvPr/>
          </p:nvSpPr>
          <p:spPr>
            <a:xfrm>
              <a:off x="3276600" y="5499100"/>
              <a:ext cx="1655763" cy="738188"/>
            </a:xfrm>
            <a:prstGeom prst="rect">
              <a:avLst/>
            </a:prstGeom>
            <a:noFill/>
          </p:spPr>
          <p:txBody>
            <a:bodyPr>
              <a:spAutoFit/>
            </a:bodyPr>
            <a:lstStyle/>
            <a:p>
              <a:pPr>
                <a:defRPr/>
              </a:pPr>
              <a:r>
                <a:rPr lang="es-HN" sz="1400" b="1" dirty="0">
                  <a:latin typeface="+mn-lt"/>
                </a:rPr>
                <a:t>PLAN OPERATIVO ANUAL </a:t>
              </a:r>
            </a:p>
            <a:p>
              <a:pPr>
                <a:defRPr/>
              </a:pPr>
              <a:r>
                <a:rPr lang="es-HN" sz="1400" b="1" dirty="0">
                  <a:latin typeface="+mn-lt"/>
                </a:rPr>
                <a:t>(POA-Presupuesto)</a:t>
              </a:r>
            </a:p>
          </p:txBody>
        </p:sp>
        <p:sp>
          <p:nvSpPr>
            <p:cNvPr id="30" name="2 CuadroTexto"/>
            <p:cNvSpPr txBox="1">
              <a:spLocks noChangeArrowheads="1"/>
            </p:cNvSpPr>
            <p:nvPr/>
          </p:nvSpPr>
          <p:spPr bwMode="auto">
            <a:xfrm rot="16200000">
              <a:off x="-1872263" y="3015976"/>
              <a:ext cx="5181932" cy="646331"/>
            </a:xfrm>
            <a:prstGeom prst="rect">
              <a:avLst/>
            </a:prstGeom>
            <a:noFill/>
            <a:ln w="9525">
              <a:noFill/>
              <a:miter lim="800000"/>
              <a:headEnd/>
              <a:tailEnd/>
            </a:ln>
          </p:spPr>
          <p:txBody>
            <a:bodyPr wrap="none">
              <a:spAutoFit/>
            </a:bodyPr>
            <a:lstStyle/>
            <a:p>
              <a:pPr algn="ctr"/>
              <a:r>
                <a:rPr lang="es-HN" sz="3600" b="1" dirty="0">
                  <a:latin typeface="Calibri" pitchFamily="34" charset="0"/>
                </a:rPr>
                <a:t>PLANIFICACION INTEGRAL</a:t>
              </a:r>
            </a:p>
          </p:txBody>
        </p:sp>
        <p:sp>
          <p:nvSpPr>
            <p:cNvPr id="31" name="30 CuadroTexto"/>
            <p:cNvSpPr txBox="1"/>
            <p:nvPr/>
          </p:nvSpPr>
          <p:spPr>
            <a:xfrm>
              <a:off x="1258888" y="6392863"/>
              <a:ext cx="2828925" cy="276225"/>
            </a:xfrm>
            <a:prstGeom prst="rect">
              <a:avLst/>
            </a:prstGeom>
            <a:noFill/>
          </p:spPr>
          <p:txBody>
            <a:bodyPr wrap="none">
              <a:spAutoFit/>
            </a:bodyPr>
            <a:lstStyle/>
            <a:p>
              <a:pPr>
                <a:defRPr/>
              </a:pPr>
              <a:r>
                <a:rPr lang="es-HN" sz="1200" b="1" dirty="0">
                  <a:solidFill>
                    <a:schemeClr val="bg1">
                      <a:lumMod val="50000"/>
                    </a:schemeClr>
                  </a:solidFill>
                </a:rPr>
                <a:t>FUENTE: SHACK 2006 (ADAPTADO</a:t>
              </a:r>
              <a:r>
                <a:rPr lang="es-HN" sz="1200" b="1" dirty="0">
                  <a:solidFill>
                    <a:schemeClr val="bg1">
                      <a:lumMod val="95000"/>
                    </a:schemeClr>
                  </a:solidFill>
                </a:rPr>
                <a:t>)</a:t>
              </a:r>
            </a:p>
          </p:txBody>
        </p:sp>
        <p:sp>
          <p:nvSpPr>
            <p:cNvPr id="32" name="31 CuadroTexto"/>
            <p:cNvSpPr txBox="1"/>
            <p:nvPr/>
          </p:nvSpPr>
          <p:spPr>
            <a:xfrm>
              <a:off x="2843808" y="476672"/>
              <a:ext cx="4245714" cy="369332"/>
            </a:xfrm>
            <a:prstGeom prst="rect">
              <a:avLst/>
            </a:prstGeom>
            <a:noFill/>
          </p:spPr>
          <p:txBody>
            <a:bodyPr wrap="none" rtlCol="0">
              <a:spAutoFit/>
            </a:bodyPr>
            <a:lstStyle/>
            <a:p>
              <a:r>
                <a:rPr lang="es-HN" b="1" dirty="0" smtClean="0"/>
                <a:t>INSTRUMENTOS DE PLANIFICACION</a:t>
              </a:r>
              <a:endParaRPr lang="es-HN" b="1"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76193" y="266495"/>
            <a:ext cx="8613427" cy="830997"/>
          </a:xfrm>
          <a:prstGeom prst="rect">
            <a:avLst/>
          </a:prstGeom>
          <a:noFill/>
          <a:ln w="9525">
            <a:noFill/>
            <a:miter lim="800000"/>
            <a:headEnd/>
            <a:tailEnd/>
          </a:ln>
        </p:spPr>
        <p:txBody>
          <a:bodyPr wrap="square">
            <a:spAutoFit/>
          </a:bodyPr>
          <a:lstStyle/>
          <a:p>
            <a:r>
              <a:rPr lang="es-HN" sz="2400" b="1" dirty="0" smtClean="0"/>
              <a:t>ARTICULACION ENTRE LOS DIFERENTES NIVELES DE PLANIFICACIÓN</a:t>
            </a:r>
            <a:endParaRPr lang="es-ES" sz="2400" b="1" dirty="0"/>
          </a:p>
        </p:txBody>
      </p:sp>
      <p:sp>
        <p:nvSpPr>
          <p:cNvPr id="3" name="2 Rectángulo redondeado"/>
          <p:cNvSpPr/>
          <p:nvPr/>
        </p:nvSpPr>
        <p:spPr>
          <a:xfrm>
            <a:off x="417632" y="1691288"/>
            <a:ext cx="5832648" cy="648072"/>
          </a:xfrm>
          <a:prstGeom prst="round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HN" sz="2000" b="1" dirty="0" smtClean="0">
                <a:latin typeface="Arial" pitchFamily="34" charset="0"/>
                <a:cs typeface="Arial" pitchFamily="34" charset="0"/>
              </a:rPr>
              <a:t>VISION DE PAÍS – PLAN DE NACION</a:t>
            </a:r>
            <a:endParaRPr lang="es-HN" sz="2000" b="1" dirty="0">
              <a:latin typeface="Arial" pitchFamily="34" charset="0"/>
              <a:cs typeface="Arial" pitchFamily="34" charset="0"/>
            </a:endParaRPr>
          </a:p>
        </p:txBody>
      </p:sp>
      <p:sp>
        <p:nvSpPr>
          <p:cNvPr id="4" name="3 Rectángulo redondeado"/>
          <p:cNvSpPr/>
          <p:nvPr/>
        </p:nvSpPr>
        <p:spPr>
          <a:xfrm>
            <a:off x="417632" y="2555384"/>
            <a:ext cx="1872208" cy="720080"/>
          </a:xfrm>
          <a:prstGeom prst="roundRect">
            <a:avLst/>
          </a:prstGeom>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HN" sz="1400" b="1" dirty="0">
              <a:latin typeface="Arial" pitchFamily="34" charset="0"/>
              <a:cs typeface="Arial" pitchFamily="34" charset="0"/>
            </a:endParaRPr>
          </a:p>
        </p:txBody>
      </p:sp>
      <p:sp>
        <p:nvSpPr>
          <p:cNvPr id="5" name="4 CuadroTexto"/>
          <p:cNvSpPr txBox="1"/>
          <p:nvPr/>
        </p:nvSpPr>
        <p:spPr>
          <a:xfrm>
            <a:off x="345624" y="2680236"/>
            <a:ext cx="2016224" cy="523220"/>
          </a:xfrm>
          <a:prstGeom prst="rect">
            <a:avLst/>
          </a:prstGeom>
          <a:noFill/>
        </p:spPr>
        <p:txBody>
          <a:bodyPr wrap="square" rtlCol="0">
            <a:spAutoFit/>
          </a:bodyPr>
          <a:lstStyle/>
          <a:p>
            <a:pPr algn="ctr"/>
            <a:r>
              <a:rPr lang="es-HN" sz="1400" b="1" dirty="0" smtClean="0">
                <a:solidFill>
                  <a:schemeClr val="bg1"/>
                </a:solidFill>
              </a:rPr>
              <a:t>PLAN DE GOBIERNO</a:t>
            </a:r>
          </a:p>
          <a:p>
            <a:pPr algn="ctr"/>
            <a:r>
              <a:rPr lang="es-HN" sz="1400" b="1" dirty="0" smtClean="0">
                <a:solidFill>
                  <a:schemeClr val="bg1"/>
                </a:solidFill>
              </a:rPr>
              <a:t>2010 - 2014</a:t>
            </a:r>
            <a:endParaRPr lang="es-HN" sz="1400" b="1" dirty="0">
              <a:solidFill>
                <a:schemeClr val="bg1"/>
              </a:solidFill>
            </a:endParaRPr>
          </a:p>
        </p:txBody>
      </p:sp>
      <p:sp>
        <p:nvSpPr>
          <p:cNvPr id="6" name="5 Rectángulo redondeado"/>
          <p:cNvSpPr/>
          <p:nvPr/>
        </p:nvSpPr>
        <p:spPr>
          <a:xfrm>
            <a:off x="2433856" y="2555384"/>
            <a:ext cx="1872208" cy="720080"/>
          </a:xfrm>
          <a:prstGeom prst="roundRect">
            <a:avLst/>
          </a:prstGeom>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HN" sz="1400" b="1" dirty="0">
              <a:latin typeface="Arial" pitchFamily="34" charset="0"/>
              <a:cs typeface="Arial" pitchFamily="34" charset="0"/>
            </a:endParaRPr>
          </a:p>
        </p:txBody>
      </p:sp>
      <p:sp>
        <p:nvSpPr>
          <p:cNvPr id="7" name="6 CuadroTexto"/>
          <p:cNvSpPr txBox="1"/>
          <p:nvPr/>
        </p:nvSpPr>
        <p:spPr>
          <a:xfrm>
            <a:off x="2361848" y="2680236"/>
            <a:ext cx="2016224" cy="523220"/>
          </a:xfrm>
          <a:prstGeom prst="rect">
            <a:avLst/>
          </a:prstGeom>
          <a:noFill/>
        </p:spPr>
        <p:txBody>
          <a:bodyPr wrap="square" rtlCol="0">
            <a:spAutoFit/>
          </a:bodyPr>
          <a:lstStyle/>
          <a:p>
            <a:pPr algn="ctr"/>
            <a:r>
              <a:rPr lang="es-HN" sz="1400" b="1" dirty="0" smtClean="0">
                <a:solidFill>
                  <a:schemeClr val="bg1"/>
                </a:solidFill>
              </a:rPr>
              <a:t>PLAN  FINACIERO DE MEDIANO PLAZO</a:t>
            </a:r>
            <a:endParaRPr lang="es-HN" sz="1400" b="1" dirty="0">
              <a:solidFill>
                <a:schemeClr val="bg1"/>
              </a:solidFill>
            </a:endParaRPr>
          </a:p>
        </p:txBody>
      </p:sp>
      <p:sp>
        <p:nvSpPr>
          <p:cNvPr id="8" name="7 Rectángulo redondeado"/>
          <p:cNvSpPr/>
          <p:nvPr/>
        </p:nvSpPr>
        <p:spPr>
          <a:xfrm>
            <a:off x="4450080" y="2555384"/>
            <a:ext cx="1872208" cy="720080"/>
          </a:xfrm>
          <a:prstGeom prst="roundRect">
            <a:avLst/>
          </a:prstGeom>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HN" sz="1400" b="1" dirty="0">
              <a:latin typeface="Arial" pitchFamily="34" charset="0"/>
              <a:cs typeface="Arial" pitchFamily="34" charset="0"/>
            </a:endParaRPr>
          </a:p>
        </p:txBody>
      </p:sp>
      <p:sp>
        <p:nvSpPr>
          <p:cNvPr id="9" name="8 CuadroTexto"/>
          <p:cNvSpPr txBox="1"/>
          <p:nvPr/>
        </p:nvSpPr>
        <p:spPr>
          <a:xfrm>
            <a:off x="4378072" y="2680236"/>
            <a:ext cx="2016224" cy="523220"/>
          </a:xfrm>
          <a:prstGeom prst="rect">
            <a:avLst/>
          </a:prstGeom>
          <a:noFill/>
        </p:spPr>
        <p:txBody>
          <a:bodyPr wrap="square" rtlCol="0">
            <a:spAutoFit/>
          </a:bodyPr>
          <a:lstStyle/>
          <a:p>
            <a:pPr algn="ctr"/>
            <a:r>
              <a:rPr lang="es-HN" sz="1400" b="1" dirty="0" smtClean="0">
                <a:solidFill>
                  <a:srgbClr val="FF0000"/>
                </a:solidFill>
              </a:rPr>
              <a:t>PLAN ES SECTORIALES</a:t>
            </a:r>
            <a:endParaRPr lang="es-HN" sz="1400" b="1" dirty="0">
              <a:solidFill>
                <a:srgbClr val="FF0000"/>
              </a:solidFill>
            </a:endParaRPr>
          </a:p>
        </p:txBody>
      </p:sp>
      <p:pic>
        <p:nvPicPr>
          <p:cNvPr id="10" name="Picture 140"/>
          <p:cNvPicPr>
            <a:picLocks noChangeAspect="1" noChangeArrowheads="1"/>
          </p:cNvPicPr>
          <p:nvPr/>
        </p:nvPicPr>
        <p:blipFill>
          <a:blip r:embed="rId2" cstate="print"/>
          <a:srcRect/>
          <a:stretch>
            <a:fillRect/>
          </a:stretch>
        </p:blipFill>
        <p:spPr bwMode="auto">
          <a:xfrm>
            <a:off x="6394296" y="1691288"/>
            <a:ext cx="1946403" cy="1570311"/>
          </a:xfrm>
          <a:prstGeom prst="rect">
            <a:avLst/>
          </a:prstGeom>
          <a:noFill/>
          <a:ln w="9525">
            <a:noFill/>
            <a:miter lim="800000"/>
            <a:headEnd/>
            <a:tailEnd/>
          </a:ln>
        </p:spPr>
      </p:pic>
      <p:pic>
        <p:nvPicPr>
          <p:cNvPr id="11" name="Picture 23"/>
          <p:cNvPicPr>
            <a:picLocks noChangeAspect="1" noChangeArrowheads="1"/>
          </p:cNvPicPr>
          <p:nvPr/>
        </p:nvPicPr>
        <p:blipFill>
          <a:blip r:embed="rId3" cstate="print"/>
          <a:srcRect/>
          <a:stretch>
            <a:fillRect/>
          </a:stretch>
        </p:blipFill>
        <p:spPr bwMode="auto">
          <a:xfrm>
            <a:off x="5703276" y="3535984"/>
            <a:ext cx="3067979" cy="1179640"/>
          </a:xfrm>
          <a:prstGeom prst="rect">
            <a:avLst/>
          </a:prstGeom>
          <a:noFill/>
          <a:ln w="9525">
            <a:noFill/>
            <a:miter lim="800000"/>
            <a:headEnd/>
            <a:tailEnd/>
          </a:ln>
        </p:spPr>
      </p:pic>
      <p:sp>
        <p:nvSpPr>
          <p:cNvPr id="12" name="11 CuadroTexto"/>
          <p:cNvSpPr txBox="1"/>
          <p:nvPr/>
        </p:nvSpPr>
        <p:spPr>
          <a:xfrm>
            <a:off x="5962248" y="3596595"/>
            <a:ext cx="2736304" cy="830997"/>
          </a:xfrm>
          <a:prstGeom prst="rect">
            <a:avLst/>
          </a:prstGeom>
          <a:noFill/>
        </p:spPr>
        <p:txBody>
          <a:bodyPr wrap="square" rtlCol="0">
            <a:spAutoFit/>
          </a:bodyPr>
          <a:lstStyle/>
          <a:p>
            <a:pPr algn="ctr"/>
            <a:r>
              <a:rPr lang="es-HN" sz="1200" b="1" dirty="0" smtClean="0">
                <a:solidFill>
                  <a:srgbClr val="FF0000"/>
                </a:solidFill>
              </a:rPr>
              <a:t>AMBITO TERRITORIAL</a:t>
            </a:r>
          </a:p>
          <a:p>
            <a:pPr algn="ctr"/>
            <a:r>
              <a:rPr lang="es-HN" sz="1200" b="1" dirty="0" smtClean="0">
                <a:solidFill>
                  <a:srgbClr val="FF0000"/>
                </a:solidFill>
              </a:rPr>
              <a:t>PLANES REGIONALES DE </a:t>
            </a:r>
            <a:r>
              <a:rPr lang="es-HN" sz="1200" b="1" dirty="0" smtClean="0"/>
              <a:t>DESARROLLO / MANCOMUNIDAD / MUNICIPIO</a:t>
            </a:r>
            <a:endParaRPr lang="es-HN" sz="1200" dirty="0"/>
          </a:p>
        </p:txBody>
      </p:sp>
      <p:sp>
        <p:nvSpPr>
          <p:cNvPr id="13" name="12 Rectángulo redondeado"/>
          <p:cNvSpPr/>
          <p:nvPr/>
        </p:nvSpPr>
        <p:spPr>
          <a:xfrm>
            <a:off x="993696" y="4787632"/>
            <a:ext cx="4680520" cy="648072"/>
          </a:xfrm>
          <a:prstGeom prst="roundRect">
            <a:avLst/>
          </a:prstGeom>
          <a:solidFill>
            <a:schemeClr val="tx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HN" b="1" dirty="0" smtClean="0">
                <a:solidFill>
                  <a:schemeClr val="tx1"/>
                </a:solidFill>
                <a:latin typeface="Arial" pitchFamily="34" charset="0"/>
                <a:cs typeface="Arial" pitchFamily="34" charset="0"/>
              </a:rPr>
              <a:t>PLANIFICACION INSTITUCIONAL</a:t>
            </a:r>
            <a:endParaRPr lang="es-HN" b="1" dirty="0">
              <a:solidFill>
                <a:schemeClr val="tx1"/>
              </a:solidFill>
              <a:latin typeface="Arial" pitchFamily="34" charset="0"/>
              <a:cs typeface="Arial" pitchFamily="34" charset="0"/>
            </a:endParaRPr>
          </a:p>
        </p:txBody>
      </p:sp>
      <p:sp>
        <p:nvSpPr>
          <p:cNvPr id="14" name="13 Rectángulo redondeado"/>
          <p:cNvSpPr/>
          <p:nvPr/>
        </p:nvSpPr>
        <p:spPr>
          <a:xfrm>
            <a:off x="993696" y="5579720"/>
            <a:ext cx="2088232" cy="648072"/>
          </a:xfrm>
          <a:prstGeom prst="roundRect">
            <a:avLst/>
          </a:prstGeom>
          <a:solidFill>
            <a:schemeClr val="tx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HN" sz="1400" b="1" dirty="0" smtClean="0">
                <a:solidFill>
                  <a:schemeClr val="tx1"/>
                </a:solidFill>
                <a:latin typeface="Arial" pitchFamily="34" charset="0"/>
                <a:cs typeface="Arial" pitchFamily="34" charset="0"/>
              </a:rPr>
              <a:t>PLAN ESTRATEGICO Mediano Plazo</a:t>
            </a:r>
            <a:endParaRPr lang="es-HN" sz="1400" b="1" dirty="0">
              <a:solidFill>
                <a:schemeClr val="tx1"/>
              </a:solidFill>
              <a:latin typeface="Arial" pitchFamily="34" charset="0"/>
              <a:cs typeface="Arial" pitchFamily="34" charset="0"/>
            </a:endParaRPr>
          </a:p>
        </p:txBody>
      </p:sp>
      <p:sp>
        <p:nvSpPr>
          <p:cNvPr id="15" name="14 Rectángulo redondeado"/>
          <p:cNvSpPr/>
          <p:nvPr/>
        </p:nvSpPr>
        <p:spPr>
          <a:xfrm>
            <a:off x="3585984" y="5579720"/>
            <a:ext cx="2088232" cy="648072"/>
          </a:xfrm>
          <a:prstGeom prst="roundRect">
            <a:avLst/>
          </a:prstGeom>
          <a:solidFill>
            <a:schemeClr val="tx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HN" sz="1400" b="1" dirty="0" smtClean="0">
                <a:solidFill>
                  <a:schemeClr val="tx1"/>
                </a:solidFill>
                <a:latin typeface="Arial" pitchFamily="34" charset="0"/>
                <a:cs typeface="Arial" pitchFamily="34" charset="0"/>
              </a:rPr>
              <a:t>POA-PRESUPESTO Corto Plazo</a:t>
            </a:r>
            <a:endParaRPr lang="es-HN" sz="1400" b="1" dirty="0">
              <a:solidFill>
                <a:schemeClr val="tx1"/>
              </a:solidFill>
              <a:latin typeface="Arial" pitchFamily="34" charset="0"/>
              <a:cs typeface="Arial" pitchFamily="34" charset="0"/>
            </a:endParaRPr>
          </a:p>
        </p:txBody>
      </p:sp>
      <p:sp>
        <p:nvSpPr>
          <p:cNvPr id="16" name="Freeform 160"/>
          <p:cNvSpPr>
            <a:spLocks noEditPoints="1"/>
          </p:cNvSpPr>
          <p:nvPr/>
        </p:nvSpPr>
        <p:spPr bwMode="auto">
          <a:xfrm>
            <a:off x="3153936" y="5723736"/>
            <a:ext cx="360040" cy="360040"/>
          </a:xfrm>
          <a:custGeom>
            <a:avLst/>
            <a:gdLst>
              <a:gd name="T0" fmla="*/ 0 w 172"/>
              <a:gd name="T1" fmla="*/ 2147483647 h 195"/>
              <a:gd name="T2" fmla="*/ 2147483647 w 172"/>
              <a:gd name="T3" fmla="*/ 2147483647 h 195"/>
              <a:gd name="T4" fmla="*/ 2147483647 w 172"/>
              <a:gd name="T5" fmla="*/ 2147483647 h 195"/>
              <a:gd name="T6" fmla="*/ 2147483647 w 172"/>
              <a:gd name="T7" fmla="*/ 0 h 195"/>
              <a:gd name="T8" fmla="*/ 2147483647 w 172"/>
              <a:gd name="T9" fmla="*/ 2147483647 h 195"/>
              <a:gd name="T10" fmla="*/ 2147483647 w 172"/>
              <a:gd name="T11" fmla="*/ 2147483647 h 195"/>
              <a:gd name="T12" fmla="*/ 2147483647 w 172"/>
              <a:gd name="T13" fmla="*/ 2147483647 h 195"/>
              <a:gd name="T14" fmla="*/ 2147483647 w 172"/>
              <a:gd name="T15" fmla="*/ 2147483647 h 195"/>
              <a:gd name="T16" fmla="*/ 0 w 172"/>
              <a:gd name="T17" fmla="*/ 2147483647 h 195"/>
              <a:gd name="T18" fmla="*/ 0 w 172"/>
              <a:gd name="T19" fmla="*/ 2147483647 h 195"/>
              <a:gd name="T20" fmla="*/ 2147483647 w 172"/>
              <a:gd name="T21" fmla="*/ 2147483647 h 195"/>
              <a:gd name="T22" fmla="*/ 2147483647 w 172"/>
              <a:gd name="T23" fmla="*/ 2147483647 h 195"/>
              <a:gd name="T24" fmla="*/ 2147483647 w 172"/>
              <a:gd name="T25" fmla="*/ 2147483647 h 195"/>
              <a:gd name="T26" fmla="*/ 2147483647 w 172"/>
              <a:gd name="T27" fmla="*/ 2147483647 h 195"/>
              <a:gd name="T28" fmla="*/ 2147483647 w 172"/>
              <a:gd name="T29" fmla="*/ 2147483647 h 195"/>
              <a:gd name="T30" fmla="*/ 2147483647 w 172"/>
              <a:gd name="T31" fmla="*/ 2147483647 h 195"/>
              <a:gd name="T32" fmla="*/ 2147483647 w 172"/>
              <a:gd name="T33" fmla="*/ 2147483647 h 195"/>
              <a:gd name="T34" fmla="*/ 2147483647 w 172"/>
              <a:gd name="T35" fmla="*/ 2147483647 h 195"/>
              <a:gd name="T36" fmla="*/ 2147483647 w 172"/>
              <a:gd name="T37" fmla="*/ 2147483647 h 195"/>
              <a:gd name="T38" fmla="*/ 2147483647 w 172"/>
              <a:gd name="T39" fmla="*/ 2147483647 h 195"/>
              <a:gd name="T40" fmla="*/ 2147483647 w 172"/>
              <a:gd name="T41" fmla="*/ 2147483647 h 195"/>
              <a:gd name="T42" fmla="*/ 2147483647 w 172"/>
              <a:gd name="T43" fmla="*/ 2147483647 h 195"/>
              <a:gd name="T44" fmla="*/ 2147483647 w 172"/>
              <a:gd name="T45" fmla="*/ 2147483647 h 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2"/>
              <a:gd name="T70" fmla="*/ 0 h 195"/>
              <a:gd name="T71" fmla="*/ 172 w 172"/>
              <a:gd name="T72" fmla="*/ 195 h 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2" h="195">
                <a:moveTo>
                  <a:pt x="0" y="51"/>
                </a:moveTo>
                <a:lnTo>
                  <a:pt x="84" y="51"/>
                </a:lnTo>
                <a:lnTo>
                  <a:pt x="70" y="63"/>
                </a:lnTo>
                <a:lnTo>
                  <a:pt x="70" y="0"/>
                </a:lnTo>
                <a:lnTo>
                  <a:pt x="172" y="97"/>
                </a:lnTo>
                <a:lnTo>
                  <a:pt x="70" y="195"/>
                </a:lnTo>
                <a:lnTo>
                  <a:pt x="70" y="131"/>
                </a:lnTo>
                <a:lnTo>
                  <a:pt x="84" y="143"/>
                </a:lnTo>
                <a:lnTo>
                  <a:pt x="0" y="143"/>
                </a:lnTo>
                <a:lnTo>
                  <a:pt x="0" y="51"/>
                </a:lnTo>
                <a:close/>
                <a:moveTo>
                  <a:pt x="26" y="131"/>
                </a:moveTo>
                <a:lnTo>
                  <a:pt x="13" y="118"/>
                </a:lnTo>
                <a:lnTo>
                  <a:pt x="97" y="118"/>
                </a:lnTo>
                <a:lnTo>
                  <a:pt x="97" y="164"/>
                </a:lnTo>
                <a:lnTo>
                  <a:pt x="74" y="155"/>
                </a:lnTo>
                <a:lnTo>
                  <a:pt x="144" y="88"/>
                </a:lnTo>
                <a:lnTo>
                  <a:pt x="144" y="106"/>
                </a:lnTo>
                <a:lnTo>
                  <a:pt x="74" y="39"/>
                </a:lnTo>
                <a:lnTo>
                  <a:pt x="97" y="30"/>
                </a:lnTo>
                <a:lnTo>
                  <a:pt x="97" y="76"/>
                </a:lnTo>
                <a:lnTo>
                  <a:pt x="13" y="76"/>
                </a:lnTo>
                <a:lnTo>
                  <a:pt x="26" y="63"/>
                </a:lnTo>
                <a:lnTo>
                  <a:pt x="26" y="131"/>
                </a:lnTo>
                <a:close/>
              </a:path>
            </a:pathLst>
          </a:custGeom>
          <a:solidFill>
            <a:srgbClr val="385D8A"/>
          </a:solidFill>
          <a:ln w="1588">
            <a:solidFill>
              <a:srgbClr val="385D8A"/>
            </a:solidFill>
            <a:round/>
            <a:headEnd/>
            <a:tailEnd/>
          </a:ln>
        </p:spPr>
        <p:txBody>
          <a:bodyPr/>
          <a:lstStyle/>
          <a:p>
            <a:endParaRPr lang="es-HN"/>
          </a:p>
        </p:txBody>
      </p:sp>
      <p:cxnSp>
        <p:nvCxnSpPr>
          <p:cNvPr id="17" name="16 Conector recto de flecha"/>
          <p:cNvCxnSpPr>
            <a:stCxn id="7" idx="2"/>
            <a:endCxn id="13" idx="0"/>
          </p:cNvCxnSpPr>
          <p:nvPr/>
        </p:nvCxnSpPr>
        <p:spPr>
          <a:xfrm flipH="1">
            <a:off x="3333956" y="3203456"/>
            <a:ext cx="36004" cy="15841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4" idx="2"/>
            <a:endCxn id="13" idx="0"/>
          </p:cNvCxnSpPr>
          <p:nvPr/>
        </p:nvCxnSpPr>
        <p:spPr>
          <a:xfrm>
            <a:off x="1353736" y="3275464"/>
            <a:ext cx="1980220" cy="15121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9" idx="2"/>
          </p:cNvCxnSpPr>
          <p:nvPr/>
        </p:nvCxnSpPr>
        <p:spPr>
          <a:xfrm flipH="1">
            <a:off x="3333956" y="3203456"/>
            <a:ext cx="2052228" cy="15841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4" idx="2"/>
            <a:endCxn id="11" idx="1"/>
          </p:cNvCxnSpPr>
          <p:nvPr/>
        </p:nvCxnSpPr>
        <p:spPr>
          <a:xfrm>
            <a:off x="1353736" y="3275464"/>
            <a:ext cx="4349540" cy="8503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7" idx="2"/>
            <a:endCxn id="11" idx="1"/>
          </p:cNvCxnSpPr>
          <p:nvPr/>
        </p:nvCxnSpPr>
        <p:spPr>
          <a:xfrm>
            <a:off x="3369960" y="3203456"/>
            <a:ext cx="2333316" cy="9223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9" idx="2"/>
            <a:endCxn id="11" idx="1"/>
          </p:cNvCxnSpPr>
          <p:nvPr/>
        </p:nvCxnSpPr>
        <p:spPr>
          <a:xfrm>
            <a:off x="5386184" y="3203456"/>
            <a:ext cx="317092" cy="9223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angular"/>
          <p:cNvCxnSpPr>
            <a:endCxn id="13" idx="3"/>
          </p:cNvCxnSpPr>
          <p:nvPr/>
        </p:nvCxnSpPr>
        <p:spPr>
          <a:xfrm rot="10800000" flipV="1">
            <a:off x="5674216" y="4715624"/>
            <a:ext cx="1440160" cy="396044"/>
          </a:xfrm>
          <a:prstGeom prst="bentConnector3">
            <a:avLst>
              <a:gd name="adj1" fmla="val -212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134 Grupo"/>
          <p:cNvGrpSpPr>
            <a:grpSpLocks/>
          </p:cNvGrpSpPr>
          <p:nvPr/>
        </p:nvGrpSpPr>
        <p:grpSpPr bwMode="auto">
          <a:xfrm>
            <a:off x="670560" y="1496135"/>
            <a:ext cx="8016240" cy="4907280"/>
            <a:chOff x="971600" y="2060848"/>
            <a:chExt cx="7426323" cy="4343400"/>
          </a:xfrm>
        </p:grpSpPr>
        <p:grpSp>
          <p:nvGrpSpPr>
            <p:cNvPr id="36" name="Group 9"/>
            <p:cNvGrpSpPr>
              <a:grpSpLocks noChangeAspect="1"/>
            </p:cNvGrpSpPr>
            <p:nvPr/>
          </p:nvGrpSpPr>
          <p:grpSpPr bwMode="auto">
            <a:xfrm>
              <a:off x="971600" y="2060848"/>
              <a:ext cx="7426323" cy="4343400"/>
              <a:chOff x="703" y="1469"/>
              <a:chExt cx="4678" cy="2736"/>
            </a:xfrm>
          </p:grpSpPr>
          <p:sp>
            <p:nvSpPr>
              <p:cNvPr id="38" name="AutoShape 8"/>
              <p:cNvSpPr>
                <a:spLocks noChangeAspect="1" noChangeArrowheads="1" noTextEdit="1"/>
              </p:cNvSpPr>
              <p:nvPr/>
            </p:nvSpPr>
            <p:spPr bwMode="auto">
              <a:xfrm>
                <a:off x="703" y="1469"/>
                <a:ext cx="4673" cy="2732"/>
              </a:xfrm>
              <a:prstGeom prst="rect">
                <a:avLst/>
              </a:prstGeom>
              <a:noFill/>
              <a:ln w="9525">
                <a:noFill/>
                <a:miter lim="800000"/>
                <a:headEnd/>
                <a:tailEnd/>
              </a:ln>
            </p:spPr>
            <p:txBody>
              <a:bodyPr/>
              <a:lstStyle/>
              <a:p>
                <a:endParaRPr lang="es-HN"/>
              </a:p>
            </p:txBody>
          </p:sp>
          <p:pic>
            <p:nvPicPr>
              <p:cNvPr id="39" name="Picture 10"/>
              <p:cNvPicPr>
                <a:picLocks noChangeAspect="1" noChangeArrowheads="1"/>
              </p:cNvPicPr>
              <p:nvPr/>
            </p:nvPicPr>
            <p:blipFill>
              <a:blip r:embed="rId2"/>
              <a:srcRect/>
              <a:stretch>
                <a:fillRect/>
              </a:stretch>
            </p:blipFill>
            <p:spPr bwMode="auto">
              <a:xfrm>
                <a:off x="703" y="1469"/>
                <a:ext cx="4678" cy="2736"/>
              </a:xfrm>
              <a:prstGeom prst="rect">
                <a:avLst/>
              </a:prstGeom>
              <a:noFill/>
              <a:ln w="9525">
                <a:noFill/>
                <a:miter lim="800000"/>
                <a:headEnd/>
                <a:tailEnd/>
              </a:ln>
            </p:spPr>
          </p:pic>
          <p:pic>
            <p:nvPicPr>
              <p:cNvPr id="40" name="Picture 11"/>
              <p:cNvPicPr>
                <a:picLocks noChangeAspect="1" noChangeArrowheads="1"/>
              </p:cNvPicPr>
              <p:nvPr/>
            </p:nvPicPr>
            <p:blipFill>
              <a:blip r:embed="rId3"/>
              <a:srcRect/>
              <a:stretch>
                <a:fillRect/>
              </a:stretch>
            </p:blipFill>
            <p:spPr bwMode="auto">
              <a:xfrm>
                <a:off x="703" y="1469"/>
                <a:ext cx="4678" cy="2736"/>
              </a:xfrm>
              <a:prstGeom prst="rect">
                <a:avLst/>
              </a:prstGeom>
              <a:noFill/>
              <a:ln w="9525">
                <a:noFill/>
                <a:miter lim="800000"/>
                <a:headEnd/>
                <a:tailEnd/>
              </a:ln>
            </p:spPr>
          </p:pic>
          <p:sp>
            <p:nvSpPr>
              <p:cNvPr id="41" name="Rectangle 12"/>
              <p:cNvSpPr>
                <a:spLocks noChangeArrowheads="1"/>
              </p:cNvSpPr>
              <p:nvPr/>
            </p:nvSpPr>
            <p:spPr bwMode="auto">
              <a:xfrm>
                <a:off x="904" y="1634"/>
                <a:ext cx="2284" cy="281"/>
              </a:xfrm>
              <a:prstGeom prst="rect">
                <a:avLst/>
              </a:prstGeom>
              <a:noFill/>
              <a:ln w="9525">
                <a:noFill/>
                <a:miter lim="800000"/>
                <a:headEnd/>
                <a:tailEnd/>
              </a:ln>
            </p:spPr>
            <p:txBody>
              <a:bodyPr wrap="none" lIns="0" tIns="0" rIns="0" bIns="0">
                <a:spAutoFit/>
              </a:bodyPr>
              <a:lstStyle/>
              <a:p>
                <a:r>
                  <a:rPr lang="es-HN" sz="2900">
                    <a:solidFill>
                      <a:srgbClr val="000000"/>
                    </a:solidFill>
                    <a:latin typeface="Calibri" pitchFamily="34" charset="0"/>
                  </a:rPr>
                  <a:t>Visión de País (28 años) </a:t>
                </a:r>
                <a:endParaRPr lang="es-HN"/>
              </a:p>
            </p:txBody>
          </p:sp>
          <p:pic>
            <p:nvPicPr>
              <p:cNvPr id="42" name="Picture 14"/>
              <p:cNvPicPr>
                <a:picLocks noChangeAspect="1" noChangeArrowheads="1"/>
              </p:cNvPicPr>
              <p:nvPr/>
            </p:nvPicPr>
            <p:blipFill>
              <a:blip r:embed="rId4"/>
              <a:srcRect/>
              <a:stretch>
                <a:fillRect/>
              </a:stretch>
            </p:blipFill>
            <p:spPr bwMode="auto">
              <a:xfrm>
                <a:off x="830" y="2142"/>
                <a:ext cx="756" cy="669"/>
              </a:xfrm>
              <a:prstGeom prst="rect">
                <a:avLst/>
              </a:prstGeom>
              <a:noFill/>
              <a:ln w="9525">
                <a:noFill/>
                <a:miter lim="800000"/>
                <a:headEnd/>
                <a:tailEnd/>
              </a:ln>
            </p:spPr>
          </p:pic>
          <p:pic>
            <p:nvPicPr>
              <p:cNvPr id="43" name="Picture 15"/>
              <p:cNvPicPr>
                <a:picLocks noChangeAspect="1" noChangeArrowheads="1"/>
              </p:cNvPicPr>
              <p:nvPr/>
            </p:nvPicPr>
            <p:blipFill>
              <a:blip r:embed="rId5"/>
              <a:srcRect/>
              <a:stretch>
                <a:fillRect/>
              </a:stretch>
            </p:blipFill>
            <p:spPr bwMode="auto">
              <a:xfrm>
                <a:off x="830" y="2142"/>
                <a:ext cx="756" cy="669"/>
              </a:xfrm>
              <a:prstGeom prst="rect">
                <a:avLst/>
              </a:prstGeom>
              <a:noFill/>
              <a:ln w="9525">
                <a:noFill/>
                <a:miter lim="800000"/>
                <a:headEnd/>
                <a:tailEnd/>
              </a:ln>
            </p:spPr>
          </p:pic>
          <p:pic>
            <p:nvPicPr>
              <p:cNvPr id="44" name="Picture 16"/>
              <p:cNvPicPr>
                <a:picLocks noChangeAspect="1" noChangeArrowheads="1"/>
              </p:cNvPicPr>
              <p:nvPr/>
            </p:nvPicPr>
            <p:blipFill>
              <a:blip r:embed="rId6"/>
              <a:srcRect/>
              <a:stretch>
                <a:fillRect/>
              </a:stretch>
            </p:blipFill>
            <p:spPr bwMode="auto">
              <a:xfrm>
                <a:off x="906" y="2353"/>
                <a:ext cx="614" cy="220"/>
              </a:xfrm>
              <a:prstGeom prst="rect">
                <a:avLst/>
              </a:prstGeom>
              <a:noFill/>
              <a:ln w="9525">
                <a:noFill/>
                <a:miter lim="800000"/>
                <a:headEnd/>
                <a:tailEnd/>
              </a:ln>
            </p:spPr>
          </p:pic>
          <p:pic>
            <p:nvPicPr>
              <p:cNvPr id="45" name="Picture 17"/>
              <p:cNvPicPr>
                <a:picLocks noChangeAspect="1" noChangeArrowheads="1"/>
              </p:cNvPicPr>
              <p:nvPr/>
            </p:nvPicPr>
            <p:blipFill>
              <a:blip r:embed="rId7"/>
              <a:srcRect/>
              <a:stretch>
                <a:fillRect/>
              </a:stretch>
            </p:blipFill>
            <p:spPr bwMode="auto">
              <a:xfrm>
                <a:off x="906" y="2353"/>
                <a:ext cx="614" cy="220"/>
              </a:xfrm>
              <a:prstGeom prst="rect">
                <a:avLst/>
              </a:prstGeom>
              <a:noFill/>
              <a:ln w="9525">
                <a:noFill/>
                <a:miter lim="800000"/>
                <a:headEnd/>
                <a:tailEnd/>
              </a:ln>
            </p:spPr>
          </p:pic>
          <p:sp>
            <p:nvSpPr>
              <p:cNvPr id="46" name="Rectangle 18"/>
              <p:cNvSpPr>
                <a:spLocks noChangeArrowheads="1"/>
              </p:cNvSpPr>
              <p:nvPr/>
            </p:nvSpPr>
            <p:spPr bwMode="auto">
              <a:xfrm>
                <a:off x="860" y="2160"/>
                <a:ext cx="695" cy="616"/>
              </a:xfrm>
              <a:prstGeom prst="rect">
                <a:avLst/>
              </a:prstGeom>
              <a:solidFill>
                <a:srgbClr val="FFFFFF"/>
              </a:solidFill>
              <a:ln w="9525">
                <a:noFill/>
                <a:miter lim="800000"/>
                <a:headEnd/>
                <a:tailEnd/>
              </a:ln>
            </p:spPr>
            <p:txBody>
              <a:bodyPr/>
              <a:lstStyle/>
              <a:p>
                <a:endParaRPr lang="es-HN"/>
              </a:p>
            </p:txBody>
          </p:sp>
          <p:sp>
            <p:nvSpPr>
              <p:cNvPr id="47" name="Freeform 19"/>
              <p:cNvSpPr>
                <a:spLocks/>
              </p:cNvSpPr>
              <p:nvPr/>
            </p:nvSpPr>
            <p:spPr bwMode="auto">
              <a:xfrm>
                <a:off x="860" y="2160"/>
                <a:ext cx="690" cy="611"/>
              </a:xfrm>
              <a:custGeom>
                <a:avLst/>
                <a:gdLst>
                  <a:gd name="T0" fmla="*/ 0 w 2176"/>
                  <a:gd name="T1" fmla="*/ 229 h 2224"/>
                  <a:gd name="T2" fmla="*/ 229 w 2176"/>
                  <a:gd name="T3" fmla="*/ 0 h 2224"/>
                  <a:gd name="T4" fmla="*/ 229 w 2176"/>
                  <a:gd name="T5" fmla="*/ 0 h 2224"/>
                  <a:gd name="T6" fmla="*/ 229 w 2176"/>
                  <a:gd name="T7" fmla="*/ 0 h 2224"/>
                  <a:gd name="T8" fmla="*/ 1948 w 2176"/>
                  <a:gd name="T9" fmla="*/ 0 h 2224"/>
                  <a:gd name="T10" fmla="*/ 1948 w 2176"/>
                  <a:gd name="T11" fmla="*/ 0 h 2224"/>
                  <a:gd name="T12" fmla="*/ 2176 w 2176"/>
                  <a:gd name="T13" fmla="*/ 229 h 2224"/>
                  <a:gd name="T14" fmla="*/ 2176 w 2176"/>
                  <a:gd name="T15" fmla="*/ 229 h 2224"/>
                  <a:gd name="T16" fmla="*/ 2176 w 2176"/>
                  <a:gd name="T17" fmla="*/ 229 h 2224"/>
                  <a:gd name="T18" fmla="*/ 2176 w 2176"/>
                  <a:gd name="T19" fmla="*/ 1996 h 2224"/>
                  <a:gd name="T20" fmla="*/ 2176 w 2176"/>
                  <a:gd name="T21" fmla="*/ 1996 h 2224"/>
                  <a:gd name="T22" fmla="*/ 1948 w 2176"/>
                  <a:gd name="T23" fmla="*/ 2224 h 2224"/>
                  <a:gd name="T24" fmla="*/ 1948 w 2176"/>
                  <a:gd name="T25" fmla="*/ 2224 h 2224"/>
                  <a:gd name="T26" fmla="*/ 1948 w 2176"/>
                  <a:gd name="T27" fmla="*/ 2224 h 2224"/>
                  <a:gd name="T28" fmla="*/ 229 w 2176"/>
                  <a:gd name="T29" fmla="*/ 2224 h 2224"/>
                  <a:gd name="T30" fmla="*/ 229 w 2176"/>
                  <a:gd name="T31" fmla="*/ 2224 h 2224"/>
                  <a:gd name="T32" fmla="*/ 0 w 2176"/>
                  <a:gd name="T33" fmla="*/ 1996 h 2224"/>
                  <a:gd name="T34" fmla="*/ 0 w 2176"/>
                  <a:gd name="T35" fmla="*/ 1996 h 2224"/>
                  <a:gd name="T36" fmla="*/ 0 w 2176"/>
                  <a:gd name="T37" fmla="*/ 229 h 22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76"/>
                  <a:gd name="T58" fmla="*/ 0 h 2224"/>
                  <a:gd name="T59" fmla="*/ 2176 w 2176"/>
                  <a:gd name="T60" fmla="*/ 2224 h 22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76" h="2224">
                    <a:moveTo>
                      <a:pt x="0" y="229"/>
                    </a:moveTo>
                    <a:cubicBezTo>
                      <a:pt x="0" y="103"/>
                      <a:pt x="103" y="0"/>
                      <a:pt x="229" y="0"/>
                    </a:cubicBezTo>
                    <a:cubicBezTo>
                      <a:pt x="229" y="0"/>
                      <a:pt x="229" y="0"/>
                      <a:pt x="229" y="0"/>
                    </a:cubicBezTo>
                    <a:lnTo>
                      <a:pt x="1948" y="0"/>
                    </a:lnTo>
                    <a:cubicBezTo>
                      <a:pt x="2074" y="0"/>
                      <a:pt x="2176" y="103"/>
                      <a:pt x="2176" y="229"/>
                    </a:cubicBezTo>
                    <a:cubicBezTo>
                      <a:pt x="2176" y="229"/>
                      <a:pt x="2176" y="229"/>
                      <a:pt x="2176" y="229"/>
                    </a:cubicBezTo>
                    <a:lnTo>
                      <a:pt x="2176" y="1996"/>
                    </a:lnTo>
                    <a:cubicBezTo>
                      <a:pt x="2176" y="2122"/>
                      <a:pt x="2074" y="2224"/>
                      <a:pt x="1948" y="2224"/>
                    </a:cubicBezTo>
                    <a:cubicBezTo>
                      <a:pt x="1948" y="2224"/>
                      <a:pt x="1948" y="2224"/>
                      <a:pt x="1948" y="2224"/>
                    </a:cubicBezTo>
                    <a:lnTo>
                      <a:pt x="229" y="2224"/>
                    </a:lnTo>
                    <a:cubicBezTo>
                      <a:pt x="103" y="2224"/>
                      <a:pt x="0" y="2122"/>
                      <a:pt x="0" y="1996"/>
                    </a:cubicBezTo>
                    <a:cubicBezTo>
                      <a:pt x="0" y="1996"/>
                      <a:pt x="0" y="1996"/>
                      <a:pt x="0" y="1996"/>
                    </a:cubicBezTo>
                    <a:lnTo>
                      <a:pt x="0" y="229"/>
                    </a:lnTo>
                    <a:close/>
                  </a:path>
                </a:pathLst>
              </a:custGeom>
              <a:solidFill>
                <a:srgbClr val="FFFFFF"/>
              </a:solidFill>
              <a:ln w="0">
                <a:solidFill>
                  <a:srgbClr val="000000"/>
                </a:solidFill>
                <a:prstDash val="solid"/>
                <a:round/>
                <a:headEnd/>
                <a:tailEnd/>
              </a:ln>
            </p:spPr>
            <p:txBody>
              <a:bodyPr/>
              <a:lstStyle/>
              <a:p>
                <a:endParaRPr lang="es-HN"/>
              </a:p>
            </p:txBody>
          </p:sp>
          <p:sp>
            <p:nvSpPr>
              <p:cNvPr id="48" name="Rectangle 20"/>
              <p:cNvSpPr>
                <a:spLocks noChangeArrowheads="1"/>
              </p:cNvSpPr>
              <p:nvPr/>
            </p:nvSpPr>
            <p:spPr bwMode="auto">
              <a:xfrm>
                <a:off x="860" y="2160"/>
                <a:ext cx="695" cy="616"/>
              </a:xfrm>
              <a:prstGeom prst="rect">
                <a:avLst/>
              </a:prstGeom>
              <a:solidFill>
                <a:srgbClr val="FFFFFF"/>
              </a:solidFill>
              <a:ln w="9525">
                <a:noFill/>
                <a:miter lim="800000"/>
                <a:headEnd/>
                <a:tailEnd/>
              </a:ln>
            </p:spPr>
            <p:txBody>
              <a:bodyPr/>
              <a:lstStyle/>
              <a:p>
                <a:endParaRPr lang="es-HN"/>
              </a:p>
            </p:txBody>
          </p:sp>
          <p:sp>
            <p:nvSpPr>
              <p:cNvPr id="49" name="Freeform 21"/>
              <p:cNvSpPr>
                <a:spLocks noEditPoints="1"/>
              </p:cNvSpPr>
              <p:nvPr/>
            </p:nvSpPr>
            <p:spPr bwMode="auto">
              <a:xfrm>
                <a:off x="858" y="2157"/>
                <a:ext cx="695" cy="616"/>
              </a:xfrm>
              <a:custGeom>
                <a:avLst/>
                <a:gdLst>
                  <a:gd name="T0" fmla="*/ 6 w 2192"/>
                  <a:gd name="T1" fmla="*/ 189 h 2240"/>
                  <a:gd name="T2" fmla="*/ 40 w 2192"/>
                  <a:gd name="T3" fmla="*/ 106 h 2240"/>
                  <a:gd name="T4" fmla="*/ 70 w 2192"/>
                  <a:gd name="T5" fmla="*/ 69 h 2240"/>
                  <a:gd name="T6" fmla="*/ 145 w 2192"/>
                  <a:gd name="T7" fmla="*/ 19 h 2240"/>
                  <a:gd name="T8" fmla="*/ 191 w 2192"/>
                  <a:gd name="T9" fmla="*/ 6 h 2240"/>
                  <a:gd name="T10" fmla="*/ 2003 w 2192"/>
                  <a:gd name="T11" fmla="*/ 6 h 2240"/>
                  <a:gd name="T12" fmla="*/ 2049 w 2192"/>
                  <a:gd name="T13" fmla="*/ 19 h 2240"/>
                  <a:gd name="T14" fmla="*/ 2123 w 2192"/>
                  <a:gd name="T15" fmla="*/ 69 h 2240"/>
                  <a:gd name="T16" fmla="*/ 2153 w 2192"/>
                  <a:gd name="T17" fmla="*/ 106 h 2240"/>
                  <a:gd name="T18" fmla="*/ 2187 w 2192"/>
                  <a:gd name="T19" fmla="*/ 189 h 2240"/>
                  <a:gd name="T20" fmla="*/ 2192 w 2192"/>
                  <a:gd name="T21" fmla="*/ 2004 h 2240"/>
                  <a:gd name="T22" fmla="*/ 2174 w 2192"/>
                  <a:gd name="T23" fmla="*/ 2096 h 2240"/>
                  <a:gd name="T24" fmla="*/ 2152 w 2192"/>
                  <a:gd name="T25" fmla="*/ 2138 h 2240"/>
                  <a:gd name="T26" fmla="*/ 2090 w 2192"/>
                  <a:gd name="T27" fmla="*/ 2200 h 2240"/>
                  <a:gd name="T28" fmla="*/ 2048 w 2192"/>
                  <a:gd name="T29" fmla="*/ 2222 h 2240"/>
                  <a:gd name="T30" fmla="*/ 1957 w 2192"/>
                  <a:gd name="T31" fmla="*/ 2240 h 2240"/>
                  <a:gd name="T32" fmla="*/ 189 w 2192"/>
                  <a:gd name="T33" fmla="*/ 2235 h 2240"/>
                  <a:gd name="T34" fmla="*/ 106 w 2192"/>
                  <a:gd name="T35" fmla="*/ 2201 h 2240"/>
                  <a:gd name="T36" fmla="*/ 69 w 2192"/>
                  <a:gd name="T37" fmla="*/ 2171 h 2240"/>
                  <a:gd name="T38" fmla="*/ 19 w 2192"/>
                  <a:gd name="T39" fmla="*/ 2097 h 2240"/>
                  <a:gd name="T40" fmla="*/ 6 w 2192"/>
                  <a:gd name="T41" fmla="*/ 2051 h 2240"/>
                  <a:gd name="T42" fmla="*/ 16 w 2192"/>
                  <a:gd name="T43" fmla="*/ 2004 h 2240"/>
                  <a:gd name="T44" fmla="*/ 34 w 2192"/>
                  <a:gd name="T45" fmla="*/ 2091 h 2240"/>
                  <a:gd name="T46" fmla="*/ 54 w 2192"/>
                  <a:gd name="T47" fmla="*/ 2127 h 2240"/>
                  <a:gd name="T48" fmla="*/ 115 w 2192"/>
                  <a:gd name="T49" fmla="*/ 2187 h 2240"/>
                  <a:gd name="T50" fmla="*/ 151 w 2192"/>
                  <a:gd name="T51" fmla="*/ 2207 h 2240"/>
                  <a:gd name="T52" fmla="*/ 237 w 2192"/>
                  <a:gd name="T53" fmla="*/ 2224 h 2240"/>
                  <a:gd name="T54" fmla="*/ 2000 w 2192"/>
                  <a:gd name="T55" fmla="*/ 2220 h 2240"/>
                  <a:gd name="T56" fmla="*/ 2081 w 2192"/>
                  <a:gd name="T57" fmla="*/ 2186 h 2240"/>
                  <a:gd name="T58" fmla="*/ 2111 w 2192"/>
                  <a:gd name="T59" fmla="*/ 2160 h 2240"/>
                  <a:gd name="T60" fmla="*/ 2159 w 2192"/>
                  <a:gd name="T61" fmla="*/ 2090 h 2240"/>
                  <a:gd name="T62" fmla="*/ 2172 w 2192"/>
                  <a:gd name="T63" fmla="*/ 2050 h 2240"/>
                  <a:gd name="T64" fmla="*/ 2172 w 2192"/>
                  <a:gd name="T65" fmla="*/ 192 h 2240"/>
                  <a:gd name="T66" fmla="*/ 2159 w 2192"/>
                  <a:gd name="T67" fmla="*/ 152 h 2240"/>
                  <a:gd name="T68" fmla="*/ 2111 w 2192"/>
                  <a:gd name="T69" fmla="*/ 81 h 2240"/>
                  <a:gd name="T70" fmla="*/ 2081 w 2192"/>
                  <a:gd name="T71" fmla="*/ 55 h 2240"/>
                  <a:gd name="T72" fmla="*/ 2000 w 2192"/>
                  <a:gd name="T73" fmla="*/ 21 h 2240"/>
                  <a:gd name="T74" fmla="*/ 238 w 2192"/>
                  <a:gd name="T75" fmla="*/ 16 h 2240"/>
                  <a:gd name="T76" fmla="*/ 151 w 2192"/>
                  <a:gd name="T77" fmla="*/ 34 h 2240"/>
                  <a:gd name="T78" fmla="*/ 115 w 2192"/>
                  <a:gd name="T79" fmla="*/ 54 h 2240"/>
                  <a:gd name="T80" fmla="*/ 54 w 2192"/>
                  <a:gd name="T81" fmla="*/ 115 h 2240"/>
                  <a:gd name="T82" fmla="*/ 34 w 2192"/>
                  <a:gd name="T83" fmla="*/ 151 h 2240"/>
                  <a:gd name="T84" fmla="*/ 16 w 2192"/>
                  <a:gd name="T85" fmla="*/ 237 h 22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92"/>
                  <a:gd name="T130" fmla="*/ 0 h 2240"/>
                  <a:gd name="T131" fmla="*/ 2192 w 2192"/>
                  <a:gd name="T132" fmla="*/ 2240 h 22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92" h="2240">
                    <a:moveTo>
                      <a:pt x="0" y="237"/>
                    </a:moveTo>
                    <a:lnTo>
                      <a:pt x="6" y="191"/>
                    </a:lnTo>
                    <a:cubicBezTo>
                      <a:pt x="6" y="190"/>
                      <a:pt x="6" y="190"/>
                      <a:pt x="6" y="189"/>
                    </a:cubicBezTo>
                    <a:lnTo>
                      <a:pt x="19" y="146"/>
                    </a:lnTo>
                    <a:cubicBezTo>
                      <a:pt x="19" y="146"/>
                      <a:pt x="19" y="145"/>
                      <a:pt x="19" y="145"/>
                    </a:cubicBezTo>
                    <a:lnTo>
                      <a:pt x="40" y="106"/>
                    </a:lnTo>
                    <a:cubicBezTo>
                      <a:pt x="41" y="105"/>
                      <a:pt x="41" y="105"/>
                      <a:pt x="41" y="104"/>
                    </a:cubicBezTo>
                    <a:lnTo>
                      <a:pt x="69" y="70"/>
                    </a:lnTo>
                    <a:cubicBezTo>
                      <a:pt x="70" y="70"/>
                      <a:pt x="70" y="70"/>
                      <a:pt x="70" y="69"/>
                    </a:cubicBezTo>
                    <a:lnTo>
                      <a:pt x="104" y="41"/>
                    </a:lnTo>
                    <a:cubicBezTo>
                      <a:pt x="105" y="41"/>
                      <a:pt x="105" y="41"/>
                      <a:pt x="106" y="40"/>
                    </a:cubicBezTo>
                    <a:lnTo>
                      <a:pt x="145" y="19"/>
                    </a:lnTo>
                    <a:cubicBezTo>
                      <a:pt x="145" y="19"/>
                      <a:pt x="146" y="19"/>
                      <a:pt x="146" y="19"/>
                    </a:cubicBezTo>
                    <a:lnTo>
                      <a:pt x="189" y="6"/>
                    </a:lnTo>
                    <a:cubicBezTo>
                      <a:pt x="190" y="6"/>
                      <a:pt x="190" y="6"/>
                      <a:pt x="191" y="6"/>
                    </a:cubicBezTo>
                    <a:lnTo>
                      <a:pt x="237" y="1"/>
                    </a:lnTo>
                    <a:lnTo>
                      <a:pt x="1956" y="0"/>
                    </a:lnTo>
                    <a:lnTo>
                      <a:pt x="2003" y="6"/>
                    </a:lnTo>
                    <a:cubicBezTo>
                      <a:pt x="2004" y="6"/>
                      <a:pt x="2004" y="6"/>
                      <a:pt x="2005" y="6"/>
                    </a:cubicBezTo>
                    <a:lnTo>
                      <a:pt x="2048" y="19"/>
                    </a:lnTo>
                    <a:cubicBezTo>
                      <a:pt x="2048" y="19"/>
                      <a:pt x="2049" y="19"/>
                      <a:pt x="2049" y="19"/>
                    </a:cubicBezTo>
                    <a:lnTo>
                      <a:pt x="2088" y="40"/>
                    </a:lnTo>
                    <a:cubicBezTo>
                      <a:pt x="2089" y="41"/>
                      <a:pt x="2089" y="41"/>
                      <a:pt x="2090" y="41"/>
                    </a:cubicBezTo>
                    <a:lnTo>
                      <a:pt x="2123" y="69"/>
                    </a:lnTo>
                    <a:cubicBezTo>
                      <a:pt x="2123" y="70"/>
                      <a:pt x="2123" y="70"/>
                      <a:pt x="2124" y="70"/>
                    </a:cubicBezTo>
                    <a:lnTo>
                      <a:pt x="2152" y="104"/>
                    </a:lnTo>
                    <a:cubicBezTo>
                      <a:pt x="2152" y="105"/>
                      <a:pt x="2152" y="105"/>
                      <a:pt x="2153" y="106"/>
                    </a:cubicBezTo>
                    <a:lnTo>
                      <a:pt x="2174" y="145"/>
                    </a:lnTo>
                    <a:cubicBezTo>
                      <a:pt x="2174" y="145"/>
                      <a:pt x="2174" y="146"/>
                      <a:pt x="2174" y="146"/>
                    </a:cubicBezTo>
                    <a:lnTo>
                      <a:pt x="2187" y="189"/>
                    </a:lnTo>
                    <a:cubicBezTo>
                      <a:pt x="2187" y="190"/>
                      <a:pt x="2187" y="190"/>
                      <a:pt x="2187" y="191"/>
                    </a:cubicBezTo>
                    <a:lnTo>
                      <a:pt x="2192" y="237"/>
                    </a:lnTo>
                    <a:lnTo>
                      <a:pt x="2192" y="2004"/>
                    </a:lnTo>
                    <a:lnTo>
                      <a:pt x="2187" y="2051"/>
                    </a:lnTo>
                    <a:cubicBezTo>
                      <a:pt x="2187" y="2052"/>
                      <a:pt x="2187" y="2052"/>
                      <a:pt x="2187" y="2053"/>
                    </a:cubicBezTo>
                    <a:lnTo>
                      <a:pt x="2174" y="2096"/>
                    </a:lnTo>
                    <a:cubicBezTo>
                      <a:pt x="2174" y="2096"/>
                      <a:pt x="2174" y="2097"/>
                      <a:pt x="2174" y="2097"/>
                    </a:cubicBezTo>
                    <a:lnTo>
                      <a:pt x="2153" y="2136"/>
                    </a:lnTo>
                    <a:cubicBezTo>
                      <a:pt x="2152" y="2137"/>
                      <a:pt x="2152" y="2137"/>
                      <a:pt x="2152" y="2138"/>
                    </a:cubicBezTo>
                    <a:lnTo>
                      <a:pt x="2124" y="2171"/>
                    </a:lnTo>
                    <a:cubicBezTo>
                      <a:pt x="2123" y="2171"/>
                      <a:pt x="2123" y="2171"/>
                      <a:pt x="2123" y="2172"/>
                    </a:cubicBezTo>
                    <a:lnTo>
                      <a:pt x="2090" y="2200"/>
                    </a:lnTo>
                    <a:cubicBezTo>
                      <a:pt x="2089" y="2200"/>
                      <a:pt x="2089" y="2200"/>
                      <a:pt x="2088" y="2201"/>
                    </a:cubicBezTo>
                    <a:lnTo>
                      <a:pt x="2049" y="2222"/>
                    </a:lnTo>
                    <a:cubicBezTo>
                      <a:pt x="2049" y="2222"/>
                      <a:pt x="2048" y="2222"/>
                      <a:pt x="2048" y="2222"/>
                    </a:cubicBezTo>
                    <a:lnTo>
                      <a:pt x="2005" y="2235"/>
                    </a:lnTo>
                    <a:cubicBezTo>
                      <a:pt x="2004" y="2235"/>
                      <a:pt x="2004" y="2235"/>
                      <a:pt x="2003" y="2235"/>
                    </a:cubicBezTo>
                    <a:lnTo>
                      <a:pt x="1957" y="2240"/>
                    </a:lnTo>
                    <a:lnTo>
                      <a:pt x="237" y="2240"/>
                    </a:lnTo>
                    <a:lnTo>
                      <a:pt x="191" y="2235"/>
                    </a:lnTo>
                    <a:cubicBezTo>
                      <a:pt x="190" y="2235"/>
                      <a:pt x="190" y="2235"/>
                      <a:pt x="189" y="2235"/>
                    </a:cubicBezTo>
                    <a:lnTo>
                      <a:pt x="146" y="2222"/>
                    </a:lnTo>
                    <a:cubicBezTo>
                      <a:pt x="146" y="2222"/>
                      <a:pt x="145" y="2222"/>
                      <a:pt x="145" y="2222"/>
                    </a:cubicBezTo>
                    <a:lnTo>
                      <a:pt x="106" y="2201"/>
                    </a:lnTo>
                    <a:cubicBezTo>
                      <a:pt x="105" y="2200"/>
                      <a:pt x="105" y="2200"/>
                      <a:pt x="104" y="2200"/>
                    </a:cubicBezTo>
                    <a:lnTo>
                      <a:pt x="70" y="2172"/>
                    </a:lnTo>
                    <a:cubicBezTo>
                      <a:pt x="70" y="2171"/>
                      <a:pt x="70" y="2171"/>
                      <a:pt x="69" y="2171"/>
                    </a:cubicBezTo>
                    <a:lnTo>
                      <a:pt x="41" y="2138"/>
                    </a:lnTo>
                    <a:cubicBezTo>
                      <a:pt x="41" y="2137"/>
                      <a:pt x="41" y="2137"/>
                      <a:pt x="40" y="2136"/>
                    </a:cubicBezTo>
                    <a:lnTo>
                      <a:pt x="19" y="2097"/>
                    </a:lnTo>
                    <a:cubicBezTo>
                      <a:pt x="19" y="2097"/>
                      <a:pt x="19" y="2096"/>
                      <a:pt x="19" y="2096"/>
                    </a:cubicBezTo>
                    <a:lnTo>
                      <a:pt x="6" y="2053"/>
                    </a:lnTo>
                    <a:cubicBezTo>
                      <a:pt x="6" y="2052"/>
                      <a:pt x="6" y="2052"/>
                      <a:pt x="6" y="2051"/>
                    </a:cubicBezTo>
                    <a:lnTo>
                      <a:pt x="1" y="2005"/>
                    </a:lnTo>
                    <a:lnTo>
                      <a:pt x="0" y="237"/>
                    </a:lnTo>
                    <a:close/>
                    <a:moveTo>
                      <a:pt x="16" y="2004"/>
                    </a:moveTo>
                    <a:lnTo>
                      <a:pt x="21" y="2050"/>
                    </a:lnTo>
                    <a:lnTo>
                      <a:pt x="21" y="2048"/>
                    </a:lnTo>
                    <a:lnTo>
                      <a:pt x="34" y="2091"/>
                    </a:lnTo>
                    <a:lnTo>
                      <a:pt x="34" y="2090"/>
                    </a:lnTo>
                    <a:lnTo>
                      <a:pt x="55" y="2129"/>
                    </a:lnTo>
                    <a:lnTo>
                      <a:pt x="54" y="2127"/>
                    </a:lnTo>
                    <a:lnTo>
                      <a:pt x="82" y="2160"/>
                    </a:lnTo>
                    <a:lnTo>
                      <a:pt x="81" y="2159"/>
                    </a:lnTo>
                    <a:lnTo>
                      <a:pt x="115" y="2187"/>
                    </a:lnTo>
                    <a:lnTo>
                      <a:pt x="113" y="2186"/>
                    </a:lnTo>
                    <a:lnTo>
                      <a:pt x="152" y="2207"/>
                    </a:lnTo>
                    <a:lnTo>
                      <a:pt x="151" y="2207"/>
                    </a:lnTo>
                    <a:lnTo>
                      <a:pt x="194" y="2220"/>
                    </a:lnTo>
                    <a:lnTo>
                      <a:pt x="192" y="2220"/>
                    </a:lnTo>
                    <a:lnTo>
                      <a:pt x="237" y="2224"/>
                    </a:lnTo>
                    <a:lnTo>
                      <a:pt x="1956" y="2225"/>
                    </a:lnTo>
                    <a:lnTo>
                      <a:pt x="2002" y="2220"/>
                    </a:lnTo>
                    <a:lnTo>
                      <a:pt x="2000" y="2220"/>
                    </a:lnTo>
                    <a:lnTo>
                      <a:pt x="2043" y="2207"/>
                    </a:lnTo>
                    <a:lnTo>
                      <a:pt x="2042" y="2207"/>
                    </a:lnTo>
                    <a:lnTo>
                      <a:pt x="2081" y="2186"/>
                    </a:lnTo>
                    <a:lnTo>
                      <a:pt x="2079" y="2187"/>
                    </a:lnTo>
                    <a:lnTo>
                      <a:pt x="2112" y="2159"/>
                    </a:lnTo>
                    <a:lnTo>
                      <a:pt x="2111" y="2160"/>
                    </a:lnTo>
                    <a:lnTo>
                      <a:pt x="2139" y="2127"/>
                    </a:lnTo>
                    <a:lnTo>
                      <a:pt x="2138" y="2129"/>
                    </a:lnTo>
                    <a:lnTo>
                      <a:pt x="2159" y="2090"/>
                    </a:lnTo>
                    <a:lnTo>
                      <a:pt x="2159" y="2091"/>
                    </a:lnTo>
                    <a:lnTo>
                      <a:pt x="2172" y="2048"/>
                    </a:lnTo>
                    <a:lnTo>
                      <a:pt x="2172" y="2050"/>
                    </a:lnTo>
                    <a:lnTo>
                      <a:pt x="2176" y="2004"/>
                    </a:lnTo>
                    <a:lnTo>
                      <a:pt x="2177" y="238"/>
                    </a:lnTo>
                    <a:lnTo>
                      <a:pt x="2172" y="192"/>
                    </a:lnTo>
                    <a:lnTo>
                      <a:pt x="2172" y="194"/>
                    </a:lnTo>
                    <a:lnTo>
                      <a:pt x="2159" y="151"/>
                    </a:lnTo>
                    <a:lnTo>
                      <a:pt x="2159" y="152"/>
                    </a:lnTo>
                    <a:lnTo>
                      <a:pt x="2138" y="113"/>
                    </a:lnTo>
                    <a:lnTo>
                      <a:pt x="2139" y="115"/>
                    </a:lnTo>
                    <a:lnTo>
                      <a:pt x="2111" y="81"/>
                    </a:lnTo>
                    <a:lnTo>
                      <a:pt x="2112" y="82"/>
                    </a:lnTo>
                    <a:lnTo>
                      <a:pt x="2079" y="54"/>
                    </a:lnTo>
                    <a:lnTo>
                      <a:pt x="2081" y="55"/>
                    </a:lnTo>
                    <a:lnTo>
                      <a:pt x="2042" y="34"/>
                    </a:lnTo>
                    <a:lnTo>
                      <a:pt x="2043" y="34"/>
                    </a:lnTo>
                    <a:lnTo>
                      <a:pt x="2000" y="21"/>
                    </a:lnTo>
                    <a:lnTo>
                      <a:pt x="2002" y="21"/>
                    </a:lnTo>
                    <a:lnTo>
                      <a:pt x="1956" y="16"/>
                    </a:lnTo>
                    <a:lnTo>
                      <a:pt x="238" y="16"/>
                    </a:lnTo>
                    <a:lnTo>
                      <a:pt x="192" y="21"/>
                    </a:lnTo>
                    <a:lnTo>
                      <a:pt x="194" y="21"/>
                    </a:lnTo>
                    <a:lnTo>
                      <a:pt x="151" y="34"/>
                    </a:lnTo>
                    <a:lnTo>
                      <a:pt x="152" y="34"/>
                    </a:lnTo>
                    <a:lnTo>
                      <a:pt x="113" y="55"/>
                    </a:lnTo>
                    <a:lnTo>
                      <a:pt x="115" y="54"/>
                    </a:lnTo>
                    <a:lnTo>
                      <a:pt x="81" y="82"/>
                    </a:lnTo>
                    <a:lnTo>
                      <a:pt x="82" y="81"/>
                    </a:lnTo>
                    <a:lnTo>
                      <a:pt x="54" y="115"/>
                    </a:lnTo>
                    <a:lnTo>
                      <a:pt x="55" y="113"/>
                    </a:lnTo>
                    <a:lnTo>
                      <a:pt x="34" y="152"/>
                    </a:lnTo>
                    <a:lnTo>
                      <a:pt x="34" y="151"/>
                    </a:lnTo>
                    <a:lnTo>
                      <a:pt x="21" y="194"/>
                    </a:lnTo>
                    <a:lnTo>
                      <a:pt x="21" y="192"/>
                    </a:lnTo>
                    <a:lnTo>
                      <a:pt x="16" y="237"/>
                    </a:lnTo>
                    <a:lnTo>
                      <a:pt x="16" y="2004"/>
                    </a:lnTo>
                    <a:close/>
                  </a:path>
                </a:pathLst>
              </a:custGeom>
              <a:solidFill>
                <a:srgbClr val="9BBB59"/>
              </a:solidFill>
              <a:ln w="0" cap="flat">
                <a:solidFill>
                  <a:srgbClr val="9BBB59"/>
                </a:solidFill>
                <a:prstDash val="solid"/>
                <a:round/>
                <a:headEnd/>
                <a:tailEnd/>
              </a:ln>
            </p:spPr>
            <p:txBody>
              <a:bodyPr/>
              <a:lstStyle/>
              <a:p>
                <a:endParaRPr lang="es-HN"/>
              </a:p>
            </p:txBody>
          </p:sp>
          <p:sp>
            <p:nvSpPr>
              <p:cNvPr id="50" name="Rectangle 22"/>
              <p:cNvSpPr>
                <a:spLocks noChangeArrowheads="1"/>
              </p:cNvSpPr>
              <p:nvPr/>
            </p:nvSpPr>
            <p:spPr bwMode="auto">
              <a:xfrm>
                <a:off x="930" y="2387"/>
                <a:ext cx="590" cy="271"/>
              </a:xfrm>
              <a:prstGeom prst="rect">
                <a:avLst/>
              </a:prstGeom>
              <a:noFill/>
              <a:ln w="9525">
                <a:noFill/>
                <a:miter lim="800000"/>
                <a:headEnd/>
                <a:tailEnd/>
              </a:ln>
            </p:spPr>
            <p:txBody>
              <a:bodyPr lIns="0" tIns="0" rIns="0" bIns="0">
                <a:spAutoFit/>
              </a:bodyPr>
              <a:lstStyle/>
              <a:p>
                <a:pPr algn="ctr"/>
                <a:r>
                  <a:rPr lang="es-HN" sz="1400" dirty="0">
                    <a:solidFill>
                      <a:srgbClr val="000000"/>
                    </a:solidFill>
                    <a:latin typeface="Calibri" pitchFamily="34" charset="0"/>
                  </a:rPr>
                  <a:t>Declaración de Principios </a:t>
                </a:r>
                <a:endParaRPr lang="es-HN" sz="1400" dirty="0"/>
              </a:p>
            </p:txBody>
          </p:sp>
          <p:pic>
            <p:nvPicPr>
              <p:cNvPr id="51" name="Picture 24"/>
              <p:cNvPicPr>
                <a:picLocks noChangeAspect="1" noChangeArrowheads="1"/>
              </p:cNvPicPr>
              <p:nvPr/>
            </p:nvPicPr>
            <p:blipFill>
              <a:blip r:embed="rId8"/>
              <a:srcRect/>
              <a:stretch>
                <a:fillRect/>
              </a:stretch>
            </p:blipFill>
            <p:spPr bwMode="auto">
              <a:xfrm>
                <a:off x="830" y="2776"/>
                <a:ext cx="756" cy="664"/>
              </a:xfrm>
              <a:prstGeom prst="rect">
                <a:avLst/>
              </a:prstGeom>
              <a:noFill/>
              <a:ln w="9525">
                <a:noFill/>
                <a:miter lim="800000"/>
                <a:headEnd/>
                <a:tailEnd/>
              </a:ln>
            </p:spPr>
          </p:pic>
          <p:pic>
            <p:nvPicPr>
              <p:cNvPr id="52" name="Picture 25"/>
              <p:cNvPicPr>
                <a:picLocks noChangeAspect="1" noChangeArrowheads="1"/>
              </p:cNvPicPr>
              <p:nvPr/>
            </p:nvPicPr>
            <p:blipFill>
              <a:blip r:embed="rId9"/>
              <a:srcRect/>
              <a:stretch>
                <a:fillRect/>
              </a:stretch>
            </p:blipFill>
            <p:spPr bwMode="auto">
              <a:xfrm>
                <a:off x="830" y="2776"/>
                <a:ext cx="756" cy="664"/>
              </a:xfrm>
              <a:prstGeom prst="rect">
                <a:avLst/>
              </a:prstGeom>
              <a:noFill/>
              <a:ln w="9525">
                <a:noFill/>
                <a:miter lim="800000"/>
                <a:headEnd/>
                <a:tailEnd/>
              </a:ln>
            </p:spPr>
          </p:pic>
          <p:pic>
            <p:nvPicPr>
              <p:cNvPr id="53" name="Picture 26"/>
              <p:cNvPicPr>
                <a:picLocks noChangeAspect="1" noChangeArrowheads="1"/>
              </p:cNvPicPr>
              <p:nvPr/>
            </p:nvPicPr>
            <p:blipFill>
              <a:blip r:embed="rId10"/>
              <a:srcRect/>
              <a:stretch>
                <a:fillRect/>
              </a:stretch>
            </p:blipFill>
            <p:spPr bwMode="auto">
              <a:xfrm>
                <a:off x="962" y="2982"/>
                <a:ext cx="487" cy="220"/>
              </a:xfrm>
              <a:prstGeom prst="rect">
                <a:avLst/>
              </a:prstGeom>
              <a:noFill/>
              <a:ln w="9525">
                <a:noFill/>
                <a:miter lim="800000"/>
                <a:headEnd/>
                <a:tailEnd/>
              </a:ln>
            </p:spPr>
          </p:pic>
          <p:pic>
            <p:nvPicPr>
              <p:cNvPr id="54" name="Picture 27"/>
              <p:cNvPicPr>
                <a:picLocks noChangeAspect="1" noChangeArrowheads="1"/>
              </p:cNvPicPr>
              <p:nvPr/>
            </p:nvPicPr>
            <p:blipFill>
              <a:blip r:embed="rId11"/>
              <a:srcRect/>
              <a:stretch>
                <a:fillRect/>
              </a:stretch>
            </p:blipFill>
            <p:spPr bwMode="auto">
              <a:xfrm>
                <a:off x="962" y="2982"/>
                <a:ext cx="487" cy="220"/>
              </a:xfrm>
              <a:prstGeom prst="rect">
                <a:avLst/>
              </a:prstGeom>
              <a:noFill/>
              <a:ln w="9525">
                <a:noFill/>
                <a:miter lim="800000"/>
                <a:headEnd/>
                <a:tailEnd/>
              </a:ln>
            </p:spPr>
          </p:pic>
          <p:sp>
            <p:nvSpPr>
              <p:cNvPr id="55" name="Rectangle 28"/>
              <p:cNvSpPr>
                <a:spLocks noChangeArrowheads="1"/>
              </p:cNvSpPr>
              <p:nvPr/>
            </p:nvSpPr>
            <p:spPr bwMode="auto">
              <a:xfrm>
                <a:off x="860" y="2793"/>
                <a:ext cx="695" cy="612"/>
              </a:xfrm>
              <a:prstGeom prst="rect">
                <a:avLst/>
              </a:prstGeom>
              <a:solidFill>
                <a:srgbClr val="FFFFFF"/>
              </a:solidFill>
              <a:ln w="9525">
                <a:noFill/>
                <a:miter lim="800000"/>
                <a:headEnd/>
                <a:tailEnd/>
              </a:ln>
            </p:spPr>
            <p:txBody>
              <a:bodyPr/>
              <a:lstStyle/>
              <a:p>
                <a:endParaRPr lang="es-HN"/>
              </a:p>
            </p:txBody>
          </p:sp>
          <p:sp>
            <p:nvSpPr>
              <p:cNvPr id="56" name="Freeform 29"/>
              <p:cNvSpPr>
                <a:spLocks/>
              </p:cNvSpPr>
              <p:nvPr/>
            </p:nvSpPr>
            <p:spPr bwMode="auto">
              <a:xfrm>
                <a:off x="860" y="2793"/>
                <a:ext cx="690" cy="607"/>
              </a:xfrm>
              <a:custGeom>
                <a:avLst/>
                <a:gdLst>
                  <a:gd name="T0" fmla="*/ 0 w 2176"/>
                  <a:gd name="T1" fmla="*/ 229 h 2208"/>
                  <a:gd name="T2" fmla="*/ 229 w 2176"/>
                  <a:gd name="T3" fmla="*/ 0 h 2208"/>
                  <a:gd name="T4" fmla="*/ 229 w 2176"/>
                  <a:gd name="T5" fmla="*/ 0 h 2208"/>
                  <a:gd name="T6" fmla="*/ 229 w 2176"/>
                  <a:gd name="T7" fmla="*/ 0 h 2208"/>
                  <a:gd name="T8" fmla="*/ 1948 w 2176"/>
                  <a:gd name="T9" fmla="*/ 0 h 2208"/>
                  <a:gd name="T10" fmla="*/ 1948 w 2176"/>
                  <a:gd name="T11" fmla="*/ 0 h 2208"/>
                  <a:gd name="T12" fmla="*/ 2176 w 2176"/>
                  <a:gd name="T13" fmla="*/ 229 h 2208"/>
                  <a:gd name="T14" fmla="*/ 2176 w 2176"/>
                  <a:gd name="T15" fmla="*/ 229 h 2208"/>
                  <a:gd name="T16" fmla="*/ 2176 w 2176"/>
                  <a:gd name="T17" fmla="*/ 229 h 2208"/>
                  <a:gd name="T18" fmla="*/ 2176 w 2176"/>
                  <a:gd name="T19" fmla="*/ 1980 h 2208"/>
                  <a:gd name="T20" fmla="*/ 2176 w 2176"/>
                  <a:gd name="T21" fmla="*/ 1980 h 2208"/>
                  <a:gd name="T22" fmla="*/ 1948 w 2176"/>
                  <a:gd name="T23" fmla="*/ 2208 h 2208"/>
                  <a:gd name="T24" fmla="*/ 1948 w 2176"/>
                  <a:gd name="T25" fmla="*/ 2208 h 2208"/>
                  <a:gd name="T26" fmla="*/ 1948 w 2176"/>
                  <a:gd name="T27" fmla="*/ 2208 h 2208"/>
                  <a:gd name="T28" fmla="*/ 229 w 2176"/>
                  <a:gd name="T29" fmla="*/ 2208 h 2208"/>
                  <a:gd name="T30" fmla="*/ 229 w 2176"/>
                  <a:gd name="T31" fmla="*/ 2208 h 2208"/>
                  <a:gd name="T32" fmla="*/ 0 w 2176"/>
                  <a:gd name="T33" fmla="*/ 1980 h 2208"/>
                  <a:gd name="T34" fmla="*/ 0 w 2176"/>
                  <a:gd name="T35" fmla="*/ 1980 h 2208"/>
                  <a:gd name="T36" fmla="*/ 0 w 2176"/>
                  <a:gd name="T37" fmla="*/ 229 h 2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76"/>
                  <a:gd name="T58" fmla="*/ 0 h 2208"/>
                  <a:gd name="T59" fmla="*/ 2176 w 2176"/>
                  <a:gd name="T60" fmla="*/ 2208 h 2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76" h="2208">
                    <a:moveTo>
                      <a:pt x="0" y="229"/>
                    </a:moveTo>
                    <a:cubicBezTo>
                      <a:pt x="0" y="103"/>
                      <a:pt x="103" y="0"/>
                      <a:pt x="229" y="0"/>
                    </a:cubicBezTo>
                    <a:cubicBezTo>
                      <a:pt x="229" y="0"/>
                      <a:pt x="229" y="0"/>
                      <a:pt x="229" y="0"/>
                    </a:cubicBezTo>
                    <a:lnTo>
                      <a:pt x="1948" y="0"/>
                    </a:lnTo>
                    <a:cubicBezTo>
                      <a:pt x="2074" y="0"/>
                      <a:pt x="2176" y="103"/>
                      <a:pt x="2176" y="229"/>
                    </a:cubicBezTo>
                    <a:cubicBezTo>
                      <a:pt x="2176" y="229"/>
                      <a:pt x="2176" y="229"/>
                      <a:pt x="2176" y="229"/>
                    </a:cubicBezTo>
                    <a:lnTo>
                      <a:pt x="2176" y="1980"/>
                    </a:lnTo>
                    <a:cubicBezTo>
                      <a:pt x="2176" y="2106"/>
                      <a:pt x="2074" y="2208"/>
                      <a:pt x="1948" y="2208"/>
                    </a:cubicBezTo>
                    <a:cubicBezTo>
                      <a:pt x="1948" y="2208"/>
                      <a:pt x="1948" y="2208"/>
                      <a:pt x="1948" y="2208"/>
                    </a:cubicBezTo>
                    <a:lnTo>
                      <a:pt x="229" y="2208"/>
                    </a:lnTo>
                    <a:cubicBezTo>
                      <a:pt x="103" y="2208"/>
                      <a:pt x="0" y="2106"/>
                      <a:pt x="0" y="1980"/>
                    </a:cubicBezTo>
                    <a:cubicBezTo>
                      <a:pt x="0" y="1980"/>
                      <a:pt x="0" y="1980"/>
                      <a:pt x="0" y="1980"/>
                    </a:cubicBezTo>
                    <a:lnTo>
                      <a:pt x="0" y="229"/>
                    </a:lnTo>
                    <a:close/>
                  </a:path>
                </a:pathLst>
              </a:custGeom>
              <a:solidFill>
                <a:srgbClr val="FFFFFF"/>
              </a:solidFill>
              <a:ln w="0">
                <a:solidFill>
                  <a:srgbClr val="000000"/>
                </a:solidFill>
                <a:prstDash val="solid"/>
                <a:round/>
                <a:headEnd/>
                <a:tailEnd/>
              </a:ln>
            </p:spPr>
            <p:txBody>
              <a:bodyPr/>
              <a:lstStyle/>
              <a:p>
                <a:endParaRPr lang="es-HN"/>
              </a:p>
            </p:txBody>
          </p:sp>
          <p:sp>
            <p:nvSpPr>
              <p:cNvPr id="57" name="Rectangle 30"/>
              <p:cNvSpPr>
                <a:spLocks noChangeArrowheads="1"/>
              </p:cNvSpPr>
              <p:nvPr/>
            </p:nvSpPr>
            <p:spPr bwMode="auto">
              <a:xfrm>
                <a:off x="860" y="2793"/>
                <a:ext cx="695" cy="612"/>
              </a:xfrm>
              <a:prstGeom prst="rect">
                <a:avLst/>
              </a:prstGeom>
              <a:solidFill>
                <a:srgbClr val="FFFFFF"/>
              </a:solidFill>
              <a:ln w="9525">
                <a:noFill/>
                <a:miter lim="800000"/>
                <a:headEnd/>
                <a:tailEnd/>
              </a:ln>
            </p:spPr>
            <p:txBody>
              <a:bodyPr/>
              <a:lstStyle/>
              <a:p>
                <a:endParaRPr lang="es-HN"/>
              </a:p>
            </p:txBody>
          </p:sp>
          <p:sp>
            <p:nvSpPr>
              <p:cNvPr id="58" name="Freeform 31"/>
              <p:cNvSpPr>
                <a:spLocks noEditPoints="1"/>
              </p:cNvSpPr>
              <p:nvPr/>
            </p:nvSpPr>
            <p:spPr bwMode="auto">
              <a:xfrm>
                <a:off x="858" y="2791"/>
                <a:ext cx="695" cy="612"/>
              </a:xfrm>
              <a:custGeom>
                <a:avLst/>
                <a:gdLst>
                  <a:gd name="T0" fmla="*/ 6 w 2192"/>
                  <a:gd name="T1" fmla="*/ 189 h 2224"/>
                  <a:gd name="T2" fmla="*/ 40 w 2192"/>
                  <a:gd name="T3" fmla="*/ 106 h 2224"/>
                  <a:gd name="T4" fmla="*/ 70 w 2192"/>
                  <a:gd name="T5" fmla="*/ 69 h 2224"/>
                  <a:gd name="T6" fmla="*/ 145 w 2192"/>
                  <a:gd name="T7" fmla="*/ 19 h 2224"/>
                  <a:gd name="T8" fmla="*/ 191 w 2192"/>
                  <a:gd name="T9" fmla="*/ 6 h 2224"/>
                  <a:gd name="T10" fmla="*/ 2003 w 2192"/>
                  <a:gd name="T11" fmla="*/ 6 h 2224"/>
                  <a:gd name="T12" fmla="*/ 2049 w 2192"/>
                  <a:gd name="T13" fmla="*/ 19 h 2224"/>
                  <a:gd name="T14" fmla="*/ 2123 w 2192"/>
                  <a:gd name="T15" fmla="*/ 69 h 2224"/>
                  <a:gd name="T16" fmla="*/ 2153 w 2192"/>
                  <a:gd name="T17" fmla="*/ 106 h 2224"/>
                  <a:gd name="T18" fmla="*/ 2187 w 2192"/>
                  <a:gd name="T19" fmla="*/ 189 h 2224"/>
                  <a:gd name="T20" fmla="*/ 2192 w 2192"/>
                  <a:gd name="T21" fmla="*/ 1988 h 2224"/>
                  <a:gd name="T22" fmla="*/ 2174 w 2192"/>
                  <a:gd name="T23" fmla="*/ 2080 h 2224"/>
                  <a:gd name="T24" fmla="*/ 2152 w 2192"/>
                  <a:gd name="T25" fmla="*/ 2122 h 2224"/>
                  <a:gd name="T26" fmla="*/ 2090 w 2192"/>
                  <a:gd name="T27" fmla="*/ 2184 h 2224"/>
                  <a:gd name="T28" fmla="*/ 2048 w 2192"/>
                  <a:gd name="T29" fmla="*/ 2206 h 2224"/>
                  <a:gd name="T30" fmla="*/ 1957 w 2192"/>
                  <a:gd name="T31" fmla="*/ 2224 h 2224"/>
                  <a:gd name="T32" fmla="*/ 189 w 2192"/>
                  <a:gd name="T33" fmla="*/ 2219 h 2224"/>
                  <a:gd name="T34" fmla="*/ 106 w 2192"/>
                  <a:gd name="T35" fmla="*/ 2185 h 2224"/>
                  <a:gd name="T36" fmla="*/ 69 w 2192"/>
                  <a:gd name="T37" fmla="*/ 2155 h 2224"/>
                  <a:gd name="T38" fmla="*/ 19 w 2192"/>
                  <a:gd name="T39" fmla="*/ 2081 h 2224"/>
                  <a:gd name="T40" fmla="*/ 6 w 2192"/>
                  <a:gd name="T41" fmla="*/ 2035 h 2224"/>
                  <a:gd name="T42" fmla="*/ 16 w 2192"/>
                  <a:gd name="T43" fmla="*/ 1988 h 2224"/>
                  <a:gd name="T44" fmla="*/ 34 w 2192"/>
                  <a:gd name="T45" fmla="*/ 2075 h 2224"/>
                  <a:gd name="T46" fmla="*/ 54 w 2192"/>
                  <a:gd name="T47" fmla="*/ 2111 h 2224"/>
                  <a:gd name="T48" fmla="*/ 115 w 2192"/>
                  <a:gd name="T49" fmla="*/ 2171 h 2224"/>
                  <a:gd name="T50" fmla="*/ 151 w 2192"/>
                  <a:gd name="T51" fmla="*/ 2191 h 2224"/>
                  <a:gd name="T52" fmla="*/ 237 w 2192"/>
                  <a:gd name="T53" fmla="*/ 2208 h 2224"/>
                  <a:gd name="T54" fmla="*/ 2000 w 2192"/>
                  <a:gd name="T55" fmla="*/ 2204 h 2224"/>
                  <a:gd name="T56" fmla="*/ 2081 w 2192"/>
                  <a:gd name="T57" fmla="*/ 2170 h 2224"/>
                  <a:gd name="T58" fmla="*/ 2111 w 2192"/>
                  <a:gd name="T59" fmla="*/ 2144 h 2224"/>
                  <a:gd name="T60" fmla="*/ 2159 w 2192"/>
                  <a:gd name="T61" fmla="*/ 2074 h 2224"/>
                  <a:gd name="T62" fmla="*/ 2172 w 2192"/>
                  <a:gd name="T63" fmla="*/ 2034 h 2224"/>
                  <a:gd name="T64" fmla="*/ 2172 w 2192"/>
                  <a:gd name="T65" fmla="*/ 192 h 2224"/>
                  <a:gd name="T66" fmla="*/ 2159 w 2192"/>
                  <a:gd name="T67" fmla="*/ 152 h 2224"/>
                  <a:gd name="T68" fmla="*/ 2111 w 2192"/>
                  <a:gd name="T69" fmla="*/ 81 h 2224"/>
                  <a:gd name="T70" fmla="*/ 2081 w 2192"/>
                  <a:gd name="T71" fmla="*/ 55 h 2224"/>
                  <a:gd name="T72" fmla="*/ 2000 w 2192"/>
                  <a:gd name="T73" fmla="*/ 21 h 2224"/>
                  <a:gd name="T74" fmla="*/ 238 w 2192"/>
                  <a:gd name="T75" fmla="*/ 16 h 2224"/>
                  <a:gd name="T76" fmla="*/ 151 w 2192"/>
                  <a:gd name="T77" fmla="*/ 34 h 2224"/>
                  <a:gd name="T78" fmla="*/ 115 w 2192"/>
                  <a:gd name="T79" fmla="*/ 54 h 2224"/>
                  <a:gd name="T80" fmla="*/ 54 w 2192"/>
                  <a:gd name="T81" fmla="*/ 115 h 2224"/>
                  <a:gd name="T82" fmla="*/ 34 w 2192"/>
                  <a:gd name="T83" fmla="*/ 151 h 2224"/>
                  <a:gd name="T84" fmla="*/ 16 w 2192"/>
                  <a:gd name="T85" fmla="*/ 237 h 22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92"/>
                  <a:gd name="T130" fmla="*/ 0 h 2224"/>
                  <a:gd name="T131" fmla="*/ 2192 w 2192"/>
                  <a:gd name="T132" fmla="*/ 2224 h 22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92" h="2224">
                    <a:moveTo>
                      <a:pt x="0" y="237"/>
                    </a:moveTo>
                    <a:lnTo>
                      <a:pt x="6" y="191"/>
                    </a:lnTo>
                    <a:cubicBezTo>
                      <a:pt x="6" y="190"/>
                      <a:pt x="6" y="190"/>
                      <a:pt x="6" y="189"/>
                    </a:cubicBezTo>
                    <a:lnTo>
                      <a:pt x="19" y="146"/>
                    </a:lnTo>
                    <a:cubicBezTo>
                      <a:pt x="19" y="146"/>
                      <a:pt x="19" y="145"/>
                      <a:pt x="19" y="145"/>
                    </a:cubicBezTo>
                    <a:lnTo>
                      <a:pt x="40" y="106"/>
                    </a:lnTo>
                    <a:cubicBezTo>
                      <a:pt x="41" y="105"/>
                      <a:pt x="41" y="105"/>
                      <a:pt x="41" y="104"/>
                    </a:cubicBezTo>
                    <a:lnTo>
                      <a:pt x="69" y="70"/>
                    </a:lnTo>
                    <a:cubicBezTo>
                      <a:pt x="70" y="70"/>
                      <a:pt x="70" y="70"/>
                      <a:pt x="70" y="69"/>
                    </a:cubicBezTo>
                    <a:lnTo>
                      <a:pt x="104" y="41"/>
                    </a:lnTo>
                    <a:cubicBezTo>
                      <a:pt x="105" y="41"/>
                      <a:pt x="105" y="41"/>
                      <a:pt x="106" y="40"/>
                    </a:cubicBezTo>
                    <a:lnTo>
                      <a:pt x="145" y="19"/>
                    </a:lnTo>
                    <a:cubicBezTo>
                      <a:pt x="145" y="19"/>
                      <a:pt x="146" y="19"/>
                      <a:pt x="146" y="19"/>
                    </a:cubicBezTo>
                    <a:lnTo>
                      <a:pt x="189" y="6"/>
                    </a:lnTo>
                    <a:cubicBezTo>
                      <a:pt x="190" y="6"/>
                      <a:pt x="190" y="6"/>
                      <a:pt x="191" y="6"/>
                    </a:cubicBezTo>
                    <a:lnTo>
                      <a:pt x="237" y="1"/>
                    </a:lnTo>
                    <a:lnTo>
                      <a:pt x="1956" y="0"/>
                    </a:lnTo>
                    <a:lnTo>
                      <a:pt x="2003" y="6"/>
                    </a:lnTo>
                    <a:cubicBezTo>
                      <a:pt x="2004" y="6"/>
                      <a:pt x="2004" y="6"/>
                      <a:pt x="2005" y="6"/>
                    </a:cubicBezTo>
                    <a:lnTo>
                      <a:pt x="2048" y="19"/>
                    </a:lnTo>
                    <a:cubicBezTo>
                      <a:pt x="2048" y="19"/>
                      <a:pt x="2049" y="19"/>
                      <a:pt x="2049" y="19"/>
                    </a:cubicBezTo>
                    <a:lnTo>
                      <a:pt x="2088" y="40"/>
                    </a:lnTo>
                    <a:cubicBezTo>
                      <a:pt x="2089" y="41"/>
                      <a:pt x="2089" y="41"/>
                      <a:pt x="2090" y="41"/>
                    </a:cubicBezTo>
                    <a:lnTo>
                      <a:pt x="2123" y="69"/>
                    </a:lnTo>
                    <a:cubicBezTo>
                      <a:pt x="2123" y="70"/>
                      <a:pt x="2123" y="70"/>
                      <a:pt x="2124" y="70"/>
                    </a:cubicBezTo>
                    <a:lnTo>
                      <a:pt x="2152" y="104"/>
                    </a:lnTo>
                    <a:cubicBezTo>
                      <a:pt x="2152" y="105"/>
                      <a:pt x="2152" y="105"/>
                      <a:pt x="2153" y="106"/>
                    </a:cubicBezTo>
                    <a:lnTo>
                      <a:pt x="2174" y="145"/>
                    </a:lnTo>
                    <a:cubicBezTo>
                      <a:pt x="2174" y="145"/>
                      <a:pt x="2174" y="146"/>
                      <a:pt x="2174" y="146"/>
                    </a:cubicBezTo>
                    <a:lnTo>
                      <a:pt x="2187" y="189"/>
                    </a:lnTo>
                    <a:cubicBezTo>
                      <a:pt x="2187" y="190"/>
                      <a:pt x="2187" y="190"/>
                      <a:pt x="2187" y="191"/>
                    </a:cubicBezTo>
                    <a:lnTo>
                      <a:pt x="2192" y="237"/>
                    </a:lnTo>
                    <a:lnTo>
                      <a:pt x="2192" y="1988"/>
                    </a:lnTo>
                    <a:lnTo>
                      <a:pt x="2187" y="2035"/>
                    </a:lnTo>
                    <a:cubicBezTo>
                      <a:pt x="2187" y="2036"/>
                      <a:pt x="2187" y="2036"/>
                      <a:pt x="2187" y="2037"/>
                    </a:cubicBezTo>
                    <a:lnTo>
                      <a:pt x="2174" y="2080"/>
                    </a:lnTo>
                    <a:cubicBezTo>
                      <a:pt x="2174" y="2080"/>
                      <a:pt x="2174" y="2081"/>
                      <a:pt x="2174" y="2081"/>
                    </a:cubicBezTo>
                    <a:lnTo>
                      <a:pt x="2153" y="2120"/>
                    </a:lnTo>
                    <a:cubicBezTo>
                      <a:pt x="2152" y="2121"/>
                      <a:pt x="2152" y="2121"/>
                      <a:pt x="2152" y="2122"/>
                    </a:cubicBezTo>
                    <a:lnTo>
                      <a:pt x="2124" y="2155"/>
                    </a:lnTo>
                    <a:cubicBezTo>
                      <a:pt x="2123" y="2155"/>
                      <a:pt x="2123" y="2155"/>
                      <a:pt x="2123" y="2156"/>
                    </a:cubicBezTo>
                    <a:lnTo>
                      <a:pt x="2090" y="2184"/>
                    </a:lnTo>
                    <a:cubicBezTo>
                      <a:pt x="2089" y="2184"/>
                      <a:pt x="2089" y="2184"/>
                      <a:pt x="2088" y="2185"/>
                    </a:cubicBezTo>
                    <a:lnTo>
                      <a:pt x="2049" y="2206"/>
                    </a:lnTo>
                    <a:cubicBezTo>
                      <a:pt x="2049" y="2206"/>
                      <a:pt x="2048" y="2206"/>
                      <a:pt x="2048" y="2206"/>
                    </a:cubicBezTo>
                    <a:lnTo>
                      <a:pt x="2005" y="2219"/>
                    </a:lnTo>
                    <a:cubicBezTo>
                      <a:pt x="2004" y="2219"/>
                      <a:pt x="2004" y="2219"/>
                      <a:pt x="2003" y="2219"/>
                    </a:cubicBezTo>
                    <a:lnTo>
                      <a:pt x="1957" y="2224"/>
                    </a:lnTo>
                    <a:lnTo>
                      <a:pt x="237" y="2224"/>
                    </a:lnTo>
                    <a:lnTo>
                      <a:pt x="191" y="2219"/>
                    </a:lnTo>
                    <a:cubicBezTo>
                      <a:pt x="190" y="2219"/>
                      <a:pt x="190" y="2219"/>
                      <a:pt x="189" y="2219"/>
                    </a:cubicBezTo>
                    <a:lnTo>
                      <a:pt x="146" y="2206"/>
                    </a:lnTo>
                    <a:cubicBezTo>
                      <a:pt x="146" y="2206"/>
                      <a:pt x="145" y="2206"/>
                      <a:pt x="145" y="2206"/>
                    </a:cubicBezTo>
                    <a:lnTo>
                      <a:pt x="106" y="2185"/>
                    </a:lnTo>
                    <a:cubicBezTo>
                      <a:pt x="105" y="2184"/>
                      <a:pt x="105" y="2184"/>
                      <a:pt x="104" y="2184"/>
                    </a:cubicBezTo>
                    <a:lnTo>
                      <a:pt x="70" y="2156"/>
                    </a:lnTo>
                    <a:cubicBezTo>
                      <a:pt x="70" y="2155"/>
                      <a:pt x="70" y="2155"/>
                      <a:pt x="69" y="2155"/>
                    </a:cubicBezTo>
                    <a:lnTo>
                      <a:pt x="41" y="2122"/>
                    </a:lnTo>
                    <a:cubicBezTo>
                      <a:pt x="41" y="2121"/>
                      <a:pt x="41" y="2121"/>
                      <a:pt x="40" y="2120"/>
                    </a:cubicBezTo>
                    <a:lnTo>
                      <a:pt x="19" y="2081"/>
                    </a:lnTo>
                    <a:cubicBezTo>
                      <a:pt x="19" y="2081"/>
                      <a:pt x="19" y="2080"/>
                      <a:pt x="19" y="2080"/>
                    </a:cubicBezTo>
                    <a:lnTo>
                      <a:pt x="6" y="2037"/>
                    </a:lnTo>
                    <a:cubicBezTo>
                      <a:pt x="6" y="2036"/>
                      <a:pt x="6" y="2036"/>
                      <a:pt x="6" y="2035"/>
                    </a:cubicBezTo>
                    <a:lnTo>
                      <a:pt x="1" y="1989"/>
                    </a:lnTo>
                    <a:lnTo>
                      <a:pt x="0" y="237"/>
                    </a:lnTo>
                    <a:close/>
                    <a:moveTo>
                      <a:pt x="16" y="1988"/>
                    </a:moveTo>
                    <a:lnTo>
                      <a:pt x="21" y="2034"/>
                    </a:lnTo>
                    <a:lnTo>
                      <a:pt x="21" y="2032"/>
                    </a:lnTo>
                    <a:lnTo>
                      <a:pt x="34" y="2075"/>
                    </a:lnTo>
                    <a:lnTo>
                      <a:pt x="34" y="2074"/>
                    </a:lnTo>
                    <a:lnTo>
                      <a:pt x="55" y="2113"/>
                    </a:lnTo>
                    <a:lnTo>
                      <a:pt x="54" y="2111"/>
                    </a:lnTo>
                    <a:lnTo>
                      <a:pt x="82" y="2144"/>
                    </a:lnTo>
                    <a:lnTo>
                      <a:pt x="81" y="2143"/>
                    </a:lnTo>
                    <a:lnTo>
                      <a:pt x="115" y="2171"/>
                    </a:lnTo>
                    <a:lnTo>
                      <a:pt x="113" y="2170"/>
                    </a:lnTo>
                    <a:lnTo>
                      <a:pt x="152" y="2191"/>
                    </a:lnTo>
                    <a:lnTo>
                      <a:pt x="151" y="2191"/>
                    </a:lnTo>
                    <a:lnTo>
                      <a:pt x="194" y="2204"/>
                    </a:lnTo>
                    <a:lnTo>
                      <a:pt x="192" y="2204"/>
                    </a:lnTo>
                    <a:lnTo>
                      <a:pt x="237" y="2208"/>
                    </a:lnTo>
                    <a:lnTo>
                      <a:pt x="1956" y="2209"/>
                    </a:lnTo>
                    <a:lnTo>
                      <a:pt x="2002" y="2204"/>
                    </a:lnTo>
                    <a:lnTo>
                      <a:pt x="2000" y="2204"/>
                    </a:lnTo>
                    <a:lnTo>
                      <a:pt x="2043" y="2191"/>
                    </a:lnTo>
                    <a:lnTo>
                      <a:pt x="2042" y="2191"/>
                    </a:lnTo>
                    <a:lnTo>
                      <a:pt x="2081" y="2170"/>
                    </a:lnTo>
                    <a:lnTo>
                      <a:pt x="2079" y="2171"/>
                    </a:lnTo>
                    <a:lnTo>
                      <a:pt x="2112" y="2143"/>
                    </a:lnTo>
                    <a:lnTo>
                      <a:pt x="2111" y="2144"/>
                    </a:lnTo>
                    <a:lnTo>
                      <a:pt x="2139" y="2111"/>
                    </a:lnTo>
                    <a:lnTo>
                      <a:pt x="2138" y="2113"/>
                    </a:lnTo>
                    <a:lnTo>
                      <a:pt x="2159" y="2074"/>
                    </a:lnTo>
                    <a:lnTo>
                      <a:pt x="2159" y="2075"/>
                    </a:lnTo>
                    <a:lnTo>
                      <a:pt x="2172" y="2032"/>
                    </a:lnTo>
                    <a:lnTo>
                      <a:pt x="2172" y="2034"/>
                    </a:lnTo>
                    <a:lnTo>
                      <a:pt x="2176" y="1988"/>
                    </a:lnTo>
                    <a:lnTo>
                      <a:pt x="2177" y="238"/>
                    </a:lnTo>
                    <a:lnTo>
                      <a:pt x="2172" y="192"/>
                    </a:lnTo>
                    <a:lnTo>
                      <a:pt x="2172" y="194"/>
                    </a:lnTo>
                    <a:lnTo>
                      <a:pt x="2159" y="151"/>
                    </a:lnTo>
                    <a:lnTo>
                      <a:pt x="2159" y="152"/>
                    </a:lnTo>
                    <a:lnTo>
                      <a:pt x="2138" y="113"/>
                    </a:lnTo>
                    <a:lnTo>
                      <a:pt x="2139" y="115"/>
                    </a:lnTo>
                    <a:lnTo>
                      <a:pt x="2111" y="81"/>
                    </a:lnTo>
                    <a:lnTo>
                      <a:pt x="2112" y="82"/>
                    </a:lnTo>
                    <a:lnTo>
                      <a:pt x="2079" y="54"/>
                    </a:lnTo>
                    <a:lnTo>
                      <a:pt x="2081" y="55"/>
                    </a:lnTo>
                    <a:lnTo>
                      <a:pt x="2042" y="34"/>
                    </a:lnTo>
                    <a:lnTo>
                      <a:pt x="2043" y="34"/>
                    </a:lnTo>
                    <a:lnTo>
                      <a:pt x="2000" y="21"/>
                    </a:lnTo>
                    <a:lnTo>
                      <a:pt x="2002" y="21"/>
                    </a:lnTo>
                    <a:lnTo>
                      <a:pt x="1956" y="16"/>
                    </a:lnTo>
                    <a:lnTo>
                      <a:pt x="238" y="16"/>
                    </a:lnTo>
                    <a:lnTo>
                      <a:pt x="192" y="21"/>
                    </a:lnTo>
                    <a:lnTo>
                      <a:pt x="194" y="21"/>
                    </a:lnTo>
                    <a:lnTo>
                      <a:pt x="151" y="34"/>
                    </a:lnTo>
                    <a:lnTo>
                      <a:pt x="152" y="34"/>
                    </a:lnTo>
                    <a:lnTo>
                      <a:pt x="113" y="55"/>
                    </a:lnTo>
                    <a:lnTo>
                      <a:pt x="115" y="54"/>
                    </a:lnTo>
                    <a:lnTo>
                      <a:pt x="81" y="82"/>
                    </a:lnTo>
                    <a:lnTo>
                      <a:pt x="82" y="81"/>
                    </a:lnTo>
                    <a:lnTo>
                      <a:pt x="54" y="115"/>
                    </a:lnTo>
                    <a:lnTo>
                      <a:pt x="55" y="113"/>
                    </a:lnTo>
                    <a:lnTo>
                      <a:pt x="34" y="152"/>
                    </a:lnTo>
                    <a:lnTo>
                      <a:pt x="34" y="151"/>
                    </a:lnTo>
                    <a:lnTo>
                      <a:pt x="21" y="194"/>
                    </a:lnTo>
                    <a:lnTo>
                      <a:pt x="21" y="192"/>
                    </a:lnTo>
                    <a:lnTo>
                      <a:pt x="16" y="237"/>
                    </a:lnTo>
                    <a:lnTo>
                      <a:pt x="16" y="1988"/>
                    </a:lnTo>
                    <a:close/>
                  </a:path>
                </a:pathLst>
              </a:custGeom>
              <a:solidFill>
                <a:srgbClr val="7CB95A"/>
              </a:solidFill>
              <a:ln w="0" cap="flat">
                <a:solidFill>
                  <a:srgbClr val="7CB95A"/>
                </a:solidFill>
                <a:prstDash val="solid"/>
                <a:round/>
                <a:headEnd/>
                <a:tailEnd/>
              </a:ln>
            </p:spPr>
            <p:txBody>
              <a:bodyPr/>
              <a:lstStyle/>
              <a:p>
                <a:endParaRPr lang="es-HN"/>
              </a:p>
            </p:txBody>
          </p:sp>
          <p:sp>
            <p:nvSpPr>
              <p:cNvPr id="59" name="Rectangle 32"/>
              <p:cNvSpPr>
                <a:spLocks noChangeArrowheads="1"/>
              </p:cNvSpPr>
              <p:nvPr/>
            </p:nvSpPr>
            <p:spPr bwMode="auto">
              <a:xfrm>
                <a:off x="930" y="2966"/>
                <a:ext cx="544" cy="271"/>
              </a:xfrm>
              <a:prstGeom prst="rect">
                <a:avLst/>
              </a:prstGeom>
              <a:noFill/>
              <a:ln w="9525">
                <a:noFill/>
                <a:miter lim="800000"/>
                <a:headEnd/>
                <a:tailEnd/>
              </a:ln>
            </p:spPr>
            <p:txBody>
              <a:bodyPr lIns="0" tIns="0" rIns="0" bIns="0">
                <a:spAutoFit/>
              </a:bodyPr>
              <a:lstStyle/>
              <a:p>
                <a:pPr algn="ctr"/>
                <a:r>
                  <a:rPr lang="es-HN" sz="1400">
                    <a:solidFill>
                      <a:srgbClr val="000000"/>
                    </a:solidFill>
                    <a:latin typeface="Calibri" pitchFamily="34" charset="0"/>
                  </a:rPr>
                  <a:t>Objetivos  Nacionales </a:t>
                </a:r>
                <a:endParaRPr lang="es-HN" sz="1400"/>
              </a:p>
            </p:txBody>
          </p:sp>
          <p:pic>
            <p:nvPicPr>
              <p:cNvPr id="60" name="Picture 34"/>
              <p:cNvPicPr>
                <a:picLocks noChangeAspect="1" noChangeArrowheads="1"/>
              </p:cNvPicPr>
              <p:nvPr/>
            </p:nvPicPr>
            <p:blipFill>
              <a:blip r:embed="rId12"/>
              <a:srcRect/>
              <a:stretch>
                <a:fillRect/>
              </a:stretch>
            </p:blipFill>
            <p:spPr bwMode="auto">
              <a:xfrm>
                <a:off x="830" y="3405"/>
                <a:ext cx="756" cy="664"/>
              </a:xfrm>
              <a:prstGeom prst="rect">
                <a:avLst/>
              </a:prstGeom>
              <a:noFill/>
              <a:ln w="9525">
                <a:noFill/>
                <a:miter lim="800000"/>
                <a:headEnd/>
                <a:tailEnd/>
              </a:ln>
            </p:spPr>
          </p:pic>
          <p:pic>
            <p:nvPicPr>
              <p:cNvPr id="61" name="Picture 35"/>
              <p:cNvPicPr>
                <a:picLocks noChangeAspect="1" noChangeArrowheads="1"/>
              </p:cNvPicPr>
              <p:nvPr/>
            </p:nvPicPr>
            <p:blipFill>
              <a:blip r:embed="rId13"/>
              <a:srcRect/>
              <a:stretch>
                <a:fillRect/>
              </a:stretch>
            </p:blipFill>
            <p:spPr bwMode="auto">
              <a:xfrm>
                <a:off x="830" y="3405"/>
                <a:ext cx="756" cy="664"/>
              </a:xfrm>
              <a:prstGeom prst="rect">
                <a:avLst/>
              </a:prstGeom>
              <a:noFill/>
              <a:ln w="9525">
                <a:noFill/>
                <a:miter lim="800000"/>
                <a:headEnd/>
                <a:tailEnd/>
              </a:ln>
            </p:spPr>
          </p:pic>
          <p:pic>
            <p:nvPicPr>
              <p:cNvPr id="62" name="Picture 36"/>
              <p:cNvPicPr>
                <a:picLocks noChangeAspect="1" noChangeArrowheads="1"/>
              </p:cNvPicPr>
              <p:nvPr/>
            </p:nvPicPr>
            <p:blipFill>
              <a:blip r:embed="rId14"/>
              <a:srcRect/>
              <a:stretch>
                <a:fillRect/>
              </a:stretch>
            </p:blipFill>
            <p:spPr bwMode="auto">
              <a:xfrm>
                <a:off x="840" y="3611"/>
                <a:ext cx="741" cy="220"/>
              </a:xfrm>
              <a:prstGeom prst="rect">
                <a:avLst/>
              </a:prstGeom>
              <a:noFill/>
              <a:ln w="9525">
                <a:noFill/>
                <a:miter lim="800000"/>
                <a:headEnd/>
                <a:tailEnd/>
              </a:ln>
            </p:spPr>
          </p:pic>
          <p:pic>
            <p:nvPicPr>
              <p:cNvPr id="63" name="Picture 37"/>
              <p:cNvPicPr>
                <a:picLocks noChangeAspect="1" noChangeArrowheads="1"/>
              </p:cNvPicPr>
              <p:nvPr/>
            </p:nvPicPr>
            <p:blipFill>
              <a:blip r:embed="rId15"/>
              <a:srcRect/>
              <a:stretch>
                <a:fillRect/>
              </a:stretch>
            </p:blipFill>
            <p:spPr bwMode="auto">
              <a:xfrm>
                <a:off x="840" y="3611"/>
                <a:ext cx="741" cy="220"/>
              </a:xfrm>
              <a:prstGeom prst="rect">
                <a:avLst/>
              </a:prstGeom>
              <a:noFill/>
              <a:ln w="9525">
                <a:noFill/>
                <a:miter lim="800000"/>
                <a:headEnd/>
                <a:tailEnd/>
              </a:ln>
            </p:spPr>
          </p:pic>
          <p:sp>
            <p:nvSpPr>
              <p:cNvPr id="64" name="Rectangle 38"/>
              <p:cNvSpPr>
                <a:spLocks noChangeArrowheads="1"/>
              </p:cNvSpPr>
              <p:nvPr/>
            </p:nvSpPr>
            <p:spPr bwMode="auto">
              <a:xfrm>
                <a:off x="860" y="3422"/>
                <a:ext cx="695" cy="612"/>
              </a:xfrm>
              <a:prstGeom prst="rect">
                <a:avLst/>
              </a:prstGeom>
              <a:solidFill>
                <a:srgbClr val="FFFFFF"/>
              </a:solidFill>
              <a:ln w="9525">
                <a:noFill/>
                <a:miter lim="800000"/>
                <a:headEnd/>
                <a:tailEnd/>
              </a:ln>
            </p:spPr>
            <p:txBody>
              <a:bodyPr/>
              <a:lstStyle/>
              <a:p>
                <a:endParaRPr lang="es-HN"/>
              </a:p>
            </p:txBody>
          </p:sp>
          <p:sp>
            <p:nvSpPr>
              <p:cNvPr id="65" name="Freeform 39"/>
              <p:cNvSpPr>
                <a:spLocks/>
              </p:cNvSpPr>
              <p:nvPr/>
            </p:nvSpPr>
            <p:spPr bwMode="auto">
              <a:xfrm>
                <a:off x="860" y="3422"/>
                <a:ext cx="690" cy="607"/>
              </a:xfrm>
              <a:custGeom>
                <a:avLst/>
                <a:gdLst>
                  <a:gd name="T0" fmla="*/ 0 w 2176"/>
                  <a:gd name="T1" fmla="*/ 229 h 2208"/>
                  <a:gd name="T2" fmla="*/ 229 w 2176"/>
                  <a:gd name="T3" fmla="*/ 0 h 2208"/>
                  <a:gd name="T4" fmla="*/ 229 w 2176"/>
                  <a:gd name="T5" fmla="*/ 0 h 2208"/>
                  <a:gd name="T6" fmla="*/ 229 w 2176"/>
                  <a:gd name="T7" fmla="*/ 0 h 2208"/>
                  <a:gd name="T8" fmla="*/ 1948 w 2176"/>
                  <a:gd name="T9" fmla="*/ 0 h 2208"/>
                  <a:gd name="T10" fmla="*/ 1948 w 2176"/>
                  <a:gd name="T11" fmla="*/ 0 h 2208"/>
                  <a:gd name="T12" fmla="*/ 2176 w 2176"/>
                  <a:gd name="T13" fmla="*/ 229 h 2208"/>
                  <a:gd name="T14" fmla="*/ 2176 w 2176"/>
                  <a:gd name="T15" fmla="*/ 229 h 2208"/>
                  <a:gd name="T16" fmla="*/ 2176 w 2176"/>
                  <a:gd name="T17" fmla="*/ 229 h 2208"/>
                  <a:gd name="T18" fmla="*/ 2176 w 2176"/>
                  <a:gd name="T19" fmla="*/ 1980 h 2208"/>
                  <a:gd name="T20" fmla="*/ 2176 w 2176"/>
                  <a:gd name="T21" fmla="*/ 1980 h 2208"/>
                  <a:gd name="T22" fmla="*/ 1948 w 2176"/>
                  <a:gd name="T23" fmla="*/ 2208 h 2208"/>
                  <a:gd name="T24" fmla="*/ 1948 w 2176"/>
                  <a:gd name="T25" fmla="*/ 2208 h 2208"/>
                  <a:gd name="T26" fmla="*/ 1948 w 2176"/>
                  <a:gd name="T27" fmla="*/ 2208 h 2208"/>
                  <a:gd name="T28" fmla="*/ 229 w 2176"/>
                  <a:gd name="T29" fmla="*/ 2208 h 2208"/>
                  <a:gd name="T30" fmla="*/ 229 w 2176"/>
                  <a:gd name="T31" fmla="*/ 2208 h 2208"/>
                  <a:gd name="T32" fmla="*/ 0 w 2176"/>
                  <a:gd name="T33" fmla="*/ 1980 h 2208"/>
                  <a:gd name="T34" fmla="*/ 0 w 2176"/>
                  <a:gd name="T35" fmla="*/ 1980 h 2208"/>
                  <a:gd name="T36" fmla="*/ 0 w 2176"/>
                  <a:gd name="T37" fmla="*/ 229 h 2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76"/>
                  <a:gd name="T58" fmla="*/ 0 h 2208"/>
                  <a:gd name="T59" fmla="*/ 2176 w 2176"/>
                  <a:gd name="T60" fmla="*/ 2208 h 2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76" h="2208">
                    <a:moveTo>
                      <a:pt x="0" y="229"/>
                    </a:moveTo>
                    <a:cubicBezTo>
                      <a:pt x="0" y="103"/>
                      <a:pt x="103" y="0"/>
                      <a:pt x="229" y="0"/>
                    </a:cubicBezTo>
                    <a:cubicBezTo>
                      <a:pt x="229" y="0"/>
                      <a:pt x="229" y="0"/>
                      <a:pt x="229" y="0"/>
                    </a:cubicBezTo>
                    <a:lnTo>
                      <a:pt x="1948" y="0"/>
                    </a:lnTo>
                    <a:cubicBezTo>
                      <a:pt x="2074" y="0"/>
                      <a:pt x="2176" y="103"/>
                      <a:pt x="2176" y="229"/>
                    </a:cubicBezTo>
                    <a:cubicBezTo>
                      <a:pt x="2176" y="229"/>
                      <a:pt x="2176" y="229"/>
                      <a:pt x="2176" y="229"/>
                    </a:cubicBezTo>
                    <a:lnTo>
                      <a:pt x="2176" y="1980"/>
                    </a:lnTo>
                    <a:cubicBezTo>
                      <a:pt x="2176" y="2106"/>
                      <a:pt x="2074" y="2208"/>
                      <a:pt x="1948" y="2208"/>
                    </a:cubicBezTo>
                    <a:cubicBezTo>
                      <a:pt x="1948" y="2208"/>
                      <a:pt x="1948" y="2208"/>
                      <a:pt x="1948" y="2208"/>
                    </a:cubicBezTo>
                    <a:lnTo>
                      <a:pt x="229" y="2208"/>
                    </a:lnTo>
                    <a:cubicBezTo>
                      <a:pt x="103" y="2208"/>
                      <a:pt x="0" y="2106"/>
                      <a:pt x="0" y="1980"/>
                    </a:cubicBezTo>
                    <a:cubicBezTo>
                      <a:pt x="0" y="1980"/>
                      <a:pt x="0" y="1980"/>
                      <a:pt x="0" y="1980"/>
                    </a:cubicBezTo>
                    <a:lnTo>
                      <a:pt x="0" y="229"/>
                    </a:lnTo>
                    <a:close/>
                  </a:path>
                </a:pathLst>
              </a:custGeom>
              <a:solidFill>
                <a:srgbClr val="FFFFFF"/>
              </a:solidFill>
              <a:ln w="0">
                <a:solidFill>
                  <a:srgbClr val="000000"/>
                </a:solidFill>
                <a:prstDash val="solid"/>
                <a:round/>
                <a:headEnd/>
                <a:tailEnd/>
              </a:ln>
            </p:spPr>
            <p:txBody>
              <a:bodyPr/>
              <a:lstStyle/>
              <a:p>
                <a:endParaRPr lang="es-HN"/>
              </a:p>
            </p:txBody>
          </p:sp>
          <p:sp>
            <p:nvSpPr>
              <p:cNvPr id="66" name="Rectangle 40"/>
              <p:cNvSpPr>
                <a:spLocks noChangeArrowheads="1"/>
              </p:cNvSpPr>
              <p:nvPr/>
            </p:nvSpPr>
            <p:spPr bwMode="auto">
              <a:xfrm>
                <a:off x="860" y="3422"/>
                <a:ext cx="695" cy="612"/>
              </a:xfrm>
              <a:prstGeom prst="rect">
                <a:avLst/>
              </a:prstGeom>
              <a:solidFill>
                <a:srgbClr val="FFFFFF"/>
              </a:solidFill>
              <a:ln w="9525">
                <a:noFill/>
                <a:miter lim="800000"/>
                <a:headEnd/>
                <a:tailEnd/>
              </a:ln>
            </p:spPr>
            <p:txBody>
              <a:bodyPr/>
              <a:lstStyle/>
              <a:p>
                <a:endParaRPr lang="es-HN"/>
              </a:p>
            </p:txBody>
          </p:sp>
          <p:sp>
            <p:nvSpPr>
              <p:cNvPr id="67" name="Freeform 41"/>
              <p:cNvSpPr>
                <a:spLocks noEditPoints="1"/>
              </p:cNvSpPr>
              <p:nvPr/>
            </p:nvSpPr>
            <p:spPr bwMode="auto">
              <a:xfrm>
                <a:off x="858" y="3420"/>
                <a:ext cx="695" cy="612"/>
              </a:xfrm>
              <a:custGeom>
                <a:avLst/>
                <a:gdLst>
                  <a:gd name="T0" fmla="*/ 6 w 2192"/>
                  <a:gd name="T1" fmla="*/ 189 h 2224"/>
                  <a:gd name="T2" fmla="*/ 40 w 2192"/>
                  <a:gd name="T3" fmla="*/ 106 h 2224"/>
                  <a:gd name="T4" fmla="*/ 70 w 2192"/>
                  <a:gd name="T5" fmla="*/ 69 h 2224"/>
                  <a:gd name="T6" fmla="*/ 145 w 2192"/>
                  <a:gd name="T7" fmla="*/ 19 h 2224"/>
                  <a:gd name="T8" fmla="*/ 191 w 2192"/>
                  <a:gd name="T9" fmla="*/ 6 h 2224"/>
                  <a:gd name="T10" fmla="*/ 2003 w 2192"/>
                  <a:gd name="T11" fmla="*/ 6 h 2224"/>
                  <a:gd name="T12" fmla="*/ 2049 w 2192"/>
                  <a:gd name="T13" fmla="*/ 19 h 2224"/>
                  <a:gd name="T14" fmla="*/ 2123 w 2192"/>
                  <a:gd name="T15" fmla="*/ 69 h 2224"/>
                  <a:gd name="T16" fmla="*/ 2153 w 2192"/>
                  <a:gd name="T17" fmla="*/ 106 h 2224"/>
                  <a:gd name="T18" fmla="*/ 2187 w 2192"/>
                  <a:gd name="T19" fmla="*/ 189 h 2224"/>
                  <a:gd name="T20" fmla="*/ 2192 w 2192"/>
                  <a:gd name="T21" fmla="*/ 1988 h 2224"/>
                  <a:gd name="T22" fmla="*/ 2174 w 2192"/>
                  <a:gd name="T23" fmla="*/ 2080 h 2224"/>
                  <a:gd name="T24" fmla="*/ 2152 w 2192"/>
                  <a:gd name="T25" fmla="*/ 2122 h 2224"/>
                  <a:gd name="T26" fmla="*/ 2090 w 2192"/>
                  <a:gd name="T27" fmla="*/ 2184 h 2224"/>
                  <a:gd name="T28" fmla="*/ 2048 w 2192"/>
                  <a:gd name="T29" fmla="*/ 2206 h 2224"/>
                  <a:gd name="T30" fmla="*/ 1957 w 2192"/>
                  <a:gd name="T31" fmla="*/ 2224 h 2224"/>
                  <a:gd name="T32" fmla="*/ 189 w 2192"/>
                  <a:gd name="T33" fmla="*/ 2219 h 2224"/>
                  <a:gd name="T34" fmla="*/ 106 w 2192"/>
                  <a:gd name="T35" fmla="*/ 2185 h 2224"/>
                  <a:gd name="T36" fmla="*/ 69 w 2192"/>
                  <a:gd name="T37" fmla="*/ 2155 h 2224"/>
                  <a:gd name="T38" fmla="*/ 19 w 2192"/>
                  <a:gd name="T39" fmla="*/ 2081 h 2224"/>
                  <a:gd name="T40" fmla="*/ 6 w 2192"/>
                  <a:gd name="T41" fmla="*/ 2035 h 2224"/>
                  <a:gd name="T42" fmla="*/ 16 w 2192"/>
                  <a:gd name="T43" fmla="*/ 1988 h 2224"/>
                  <a:gd name="T44" fmla="*/ 34 w 2192"/>
                  <a:gd name="T45" fmla="*/ 2075 h 2224"/>
                  <a:gd name="T46" fmla="*/ 54 w 2192"/>
                  <a:gd name="T47" fmla="*/ 2111 h 2224"/>
                  <a:gd name="T48" fmla="*/ 115 w 2192"/>
                  <a:gd name="T49" fmla="*/ 2171 h 2224"/>
                  <a:gd name="T50" fmla="*/ 151 w 2192"/>
                  <a:gd name="T51" fmla="*/ 2191 h 2224"/>
                  <a:gd name="T52" fmla="*/ 237 w 2192"/>
                  <a:gd name="T53" fmla="*/ 2208 h 2224"/>
                  <a:gd name="T54" fmla="*/ 2000 w 2192"/>
                  <a:gd name="T55" fmla="*/ 2204 h 2224"/>
                  <a:gd name="T56" fmla="*/ 2081 w 2192"/>
                  <a:gd name="T57" fmla="*/ 2170 h 2224"/>
                  <a:gd name="T58" fmla="*/ 2111 w 2192"/>
                  <a:gd name="T59" fmla="*/ 2144 h 2224"/>
                  <a:gd name="T60" fmla="*/ 2159 w 2192"/>
                  <a:gd name="T61" fmla="*/ 2074 h 2224"/>
                  <a:gd name="T62" fmla="*/ 2172 w 2192"/>
                  <a:gd name="T63" fmla="*/ 2034 h 2224"/>
                  <a:gd name="T64" fmla="*/ 2172 w 2192"/>
                  <a:gd name="T65" fmla="*/ 192 h 2224"/>
                  <a:gd name="T66" fmla="*/ 2159 w 2192"/>
                  <a:gd name="T67" fmla="*/ 152 h 2224"/>
                  <a:gd name="T68" fmla="*/ 2111 w 2192"/>
                  <a:gd name="T69" fmla="*/ 81 h 2224"/>
                  <a:gd name="T70" fmla="*/ 2081 w 2192"/>
                  <a:gd name="T71" fmla="*/ 55 h 2224"/>
                  <a:gd name="T72" fmla="*/ 2000 w 2192"/>
                  <a:gd name="T73" fmla="*/ 21 h 2224"/>
                  <a:gd name="T74" fmla="*/ 238 w 2192"/>
                  <a:gd name="T75" fmla="*/ 16 h 2224"/>
                  <a:gd name="T76" fmla="*/ 151 w 2192"/>
                  <a:gd name="T77" fmla="*/ 34 h 2224"/>
                  <a:gd name="T78" fmla="*/ 115 w 2192"/>
                  <a:gd name="T79" fmla="*/ 54 h 2224"/>
                  <a:gd name="T80" fmla="*/ 54 w 2192"/>
                  <a:gd name="T81" fmla="*/ 115 h 2224"/>
                  <a:gd name="T82" fmla="*/ 34 w 2192"/>
                  <a:gd name="T83" fmla="*/ 151 h 2224"/>
                  <a:gd name="T84" fmla="*/ 16 w 2192"/>
                  <a:gd name="T85" fmla="*/ 237 h 22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92"/>
                  <a:gd name="T130" fmla="*/ 0 h 2224"/>
                  <a:gd name="T131" fmla="*/ 2192 w 2192"/>
                  <a:gd name="T132" fmla="*/ 2224 h 22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92" h="2224">
                    <a:moveTo>
                      <a:pt x="0" y="237"/>
                    </a:moveTo>
                    <a:lnTo>
                      <a:pt x="6" y="191"/>
                    </a:lnTo>
                    <a:cubicBezTo>
                      <a:pt x="6" y="190"/>
                      <a:pt x="6" y="190"/>
                      <a:pt x="6" y="189"/>
                    </a:cubicBezTo>
                    <a:lnTo>
                      <a:pt x="19" y="146"/>
                    </a:lnTo>
                    <a:cubicBezTo>
                      <a:pt x="19" y="146"/>
                      <a:pt x="19" y="145"/>
                      <a:pt x="19" y="145"/>
                    </a:cubicBezTo>
                    <a:lnTo>
                      <a:pt x="40" y="106"/>
                    </a:lnTo>
                    <a:cubicBezTo>
                      <a:pt x="41" y="105"/>
                      <a:pt x="41" y="105"/>
                      <a:pt x="41" y="104"/>
                    </a:cubicBezTo>
                    <a:lnTo>
                      <a:pt x="69" y="70"/>
                    </a:lnTo>
                    <a:cubicBezTo>
                      <a:pt x="70" y="70"/>
                      <a:pt x="70" y="70"/>
                      <a:pt x="70" y="69"/>
                    </a:cubicBezTo>
                    <a:lnTo>
                      <a:pt x="104" y="41"/>
                    </a:lnTo>
                    <a:cubicBezTo>
                      <a:pt x="105" y="41"/>
                      <a:pt x="105" y="41"/>
                      <a:pt x="106" y="40"/>
                    </a:cubicBezTo>
                    <a:lnTo>
                      <a:pt x="145" y="19"/>
                    </a:lnTo>
                    <a:cubicBezTo>
                      <a:pt x="145" y="19"/>
                      <a:pt x="146" y="19"/>
                      <a:pt x="146" y="19"/>
                    </a:cubicBezTo>
                    <a:lnTo>
                      <a:pt x="189" y="6"/>
                    </a:lnTo>
                    <a:cubicBezTo>
                      <a:pt x="190" y="6"/>
                      <a:pt x="190" y="6"/>
                      <a:pt x="191" y="6"/>
                    </a:cubicBezTo>
                    <a:lnTo>
                      <a:pt x="237" y="1"/>
                    </a:lnTo>
                    <a:lnTo>
                      <a:pt x="1956" y="0"/>
                    </a:lnTo>
                    <a:lnTo>
                      <a:pt x="2003" y="6"/>
                    </a:lnTo>
                    <a:cubicBezTo>
                      <a:pt x="2004" y="6"/>
                      <a:pt x="2004" y="6"/>
                      <a:pt x="2005" y="6"/>
                    </a:cubicBezTo>
                    <a:lnTo>
                      <a:pt x="2048" y="19"/>
                    </a:lnTo>
                    <a:cubicBezTo>
                      <a:pt x="2048" y="19"/>
                      <a:pt x="2049" y="19"/>
                      <a:pt x="2049" y="19"/>
                    </a:cubicBezTo>
                    <a:lnTo>
                      <a:pt x="2088" y="40"/>
                    </a:lnTo>
                    <a:cubicBezTo>
                      <a:pt x="2089" y="41"/>
                      <a:pt x="2089" y="41"/>
                      <a:pt x="2090" y="41"/>
                    </a:cubicBezTo>
                    <a:lnTo>
                      <a:pt x="2123" y="69"/>
                    </a:lnTo>
                    <a:cubicBezTo>
                      <a:pt x="2123" y="70"/>
                      <a:pt x="2123" y="70"/>
                      <a:pt x="2124" y="70"/>
                    </a:cubicBezTo>
                    <a:lnTo>
                      <a:pt x="2152" y="104"/>
                    </a:lnTo>
                    <a:cubicBezTo>
                      <a:pt x="2152" y="105"/>
                      <a:pt x="2152" y="105"/>
                      <a:pt x="2153" y="106"/>
                    </a:cubicBezTo>
                    <a:lnTo>
                      <a:pt x="2174" y="145"/>
                    </a:lnTo>
                    <a:cubicBezTo>
                      <a:pt x="2174" y="145"/>
                      <a:pt x="2174" y="146"/>
                      <a:pt x="2174" y="146"/>
                    </a:cubicBezTo>
                    <a:lnTo>
                      <a:pt x="2187" y="189"/>
                    </a:lnTo>
                    <a:cubicBezTo>
                      <a:pt x="2187" y="190"/>
                      <a:pt x="2187" y="190"/>
                      <a:pt x="2187" y="191"/>
                    </a:cubicBezTo>
                    <a:lnTo>
                      <a:pt x="2192" y="237"/>
                    </a:lnTo>
                    <a:lnTo>
                      <a:pt x="2192" y="1988"/>
                    </a:lnTo>
                    <a:lnTo>
                      <a:pt x="2187" y="2035"/>
                    </a:lnTo>
                    <a:cubicBezTo>
                      <a:pt x="2187" y="2036"/>
                      <a:pt x="2187" y="2036"/>
                      <a:pt x="2187" y="2037"/>
                    </a:cubicBezTo>
                    <a:lnTo>
                      <a:pt x="2174" y="2080"/>
                    </a:lnTo>
                    <a:cubicBezTo>
                      <a:pt x="2174" y="2080"/>
                      <a:pt x="2174" y="2081"/>
                      <a:pt x="2174" y="2081"/>
                    </a:cubicBezTo>
                    <a:lnTo>
                      <a:pt x="2153" y="2120"/>
                    </a:lnTo>
                    <a:cubicBezTo>
                      <a:pt x="2152" y="2121"/>
                      <a:pt x="2152" y="2121"/>
                      <a:pt x="2152" y="2122"/>
                    </a:cubicBezTo>
                    <a:lnTo>
                      <a:pt x="2124" y="2155"/>
                    </a:lnTo>
                    <a:cubicBezTo>
                      <a:pt x="2123" y="2155"/>
                      <a:pt x="2123" y="2155"/>
                      <a:pt x="2123" y="2156"/>
                    </a:cubicBezTo>
                    <a:lnTo>
                      <a:pt x="2090" y="2184"/>
                    </a:lnTo>
                    <a:cubicBezTo>
                      <a:pt x="2089" y="2184"/>
                      <a:pt x="2089" y="2184"/>
                      <a:pt x="2088" y="2185"/>
                    </a:cubicBezTo>
                    <a:lnTo>
                      <a:pt x="2049" y="2206"/>
                    </a:lnTo>
                    <a:cubicBezTo>
                      <a:pt x="2049" y="2206"/>
                      <a:pt x="2048" y="2206"/>
                      <a:pt x="2048" y="2206"/>
                    </a:cubicBezTo>
                    <a:lnTo>
                      <a:pt x="2005" y="2219"/>
                    </a:lnTo>
                    <a:cubicBezTo>
                      <a:pt x="2004" y="2219"/>
                      <a:pt x="2004" y="2219"/>
                      <a:pt x="2003" y="2219"/>
                    </a:cubicBezTo>
                    <a:lnTo>
                      <a:pt x="1957" y="2224"/>
                    </a:lnTo>
                    <a:lnTo>
                      <a:pt x="237" y="2224"/>
                    </a:lnTo>
                    <a:lnTo>
                      <a:pt x="191" y="2219"/>
                    </a:lnTo>
                    <a:cubicBezTo>
                      <a:pt x="190" y="2219"/>
                      <a:pt x="190" y="2219"/>
                      <a:pt x="189" y="2219"/>
                    </a:cubicBezTo>
                    <a:lnTo>
                      <a:pt x="146" y="2206"/>
                    </a:lnTo>
                    <a:cubicBezTo>
                      <a:pt x="146" y="2206"/>
                      <a:pt x="145" y="2206"/>
                      <a:pt x="145" y="2206"/>
                    </a:cubicBezTo>
                    <a:lnTo>
                      <a:pt x="106" y="2185"/>
                    </a:lnTo>
                    <a:cubicBezTo>
                      <a:pt x="105" y="2184"/>
                      <a:pt x="105" y="2184"/>
                      <a:pt x="104" y="2184"/>
                    </a:cubicBezTo>
                    <a:lnTo>
                      <a:pt x="70" y="2156"/>
                    </a:lnTo>
                    <a:cubicBezTo>
                      <a:pt x="70" y="2155"/>
                      <a:pt x="70" y="2155"/>
                      <a:pt x="69" y="2155"/>
                    </a:cubicBezTo>
                    <a:lnTo>
                      <a:pt x="41" y="2122"/>
                    </a:lnTo>
                    <a:cubicBezTo>
                      <a:pt x="41" y="2121"/>
                      <a:pt x="41" y="2121"/>
                      <a:pt x="40" y="2120"/>
                    </a:cubicBezTo>
                    <a:lnTo>
                      <a:pt x="19" y="2081"/>
                    </a:lnTo>
                    <a:cubicBezTo>
                      <a:pt x="19" y="2081"/>
                      <a:pt x="19" y="2080"/>
                      <a:pt x="19" y="2080"/>
                    </a:cubicBezTo>
                    <a:lnTo>
                      <a:pt x="6" y="2037"/>
                    </a:lnTo>
                    <a:cubicBezTo>
                      <a:pt x="6" y="2036"/>
                      <a:pt x="6" y="2036"/>
                      <a:pt x="6" y="2035"/>
                    </a:cubicBezTo>
                    <a:lnTo>
                      <a:pt x="1" y="1989"/>
                    </a:lnTo>
                    <a:lnTo>
                      <a:pt x="0" y="237"/>
                    </a:lnTo>
                    <a:close/>
                    <a:moveTo>
                      <a:pt x="16" y="1988"/>
                    </a:moveTo>
                    <a:lnTo>
                      <a:pt x="21" y="2034"/>
                    </a:lnTo>
                    <a:lnTo>
                      <a:pt x="21" y="2032"/>
                    </a:lnTo>
                    <a:lnTo>
                      <a:pt x="34" y="2075"/>
                    </a:lnTo>
                    <a:lnTo>
                      <a:pt x="34" y="2074"/>
                    </a:lnTo>
                    <a:lnTo>
                      <a:pt x="55" y="2113"/>
                    </a:lnTo>
                    <a:lnTo>
                      <a:pt x="54" y="2111"/>
                    </a:lnTo>
                    <a:lnTo>
                      <a:pt x="82" y="2144"/>
                    </a:lnTo>
                    <a:lnTo>
                      <a:pt x="81" y="2143"/>
                    </a:lnTo>
                    <a:lnTo>
                      <a:pt x="115" y="2171"/>
                    </a:lnTo>
                    <a:lnTo>
                      <a:pt x="113" y="2170"/>
                    </a:lnTo>
                    <a:lnTo>
                      <a:pt x="152" y="2191"/>
                    </a:lnTo>
                    <a:lnTo>
                      <a:pt x="151" y="2191"/>
                    </a:lnTo>
                    <a:lnTo>
                      <a:pt x="194" y="2204"/>
                    </a:lnTo>
                    <a:lnTo>
                      <a:pt x="192" y="2204"/>
                    </a:lnTo>
                    <a:lnTo>
                      <a:pt x="237" y="2208"/>
                    </a:lnTo>
                    <a:lnTo>
                      <a:pt x="1956" y="2209"/>
                    </a:lnTo>
                    <a:lnTo>
                      <a:pt x="2002" y="2204"/>
                    </a:lnTo>
                    <a:lnTo>
                      <a:pt x="2000" y="2204"/>
                    </a:lnTo>
                    <a:lnTo>
                      <a:pt x="2043" y="2191"/>
                    </a:lnTo>
                    <a:lnTo>
                      <a:pt x="2042" y="2191"/>
                    </a:lnTo>
                    <a:lnTo>
                      <a:pt x="2081" y="2170"/>
                    </a:lnTo>
                    <a:lnTo>
                      <a:pt x="2079" y="2171"/>
                    </a:lnTo>
                    <a:lnTo>
                      <a:pt x="2112" y="2143"/>
                    </a:lnTo>
                    <a:lnTo>
                      <a:pt x="2111" y="2144"/>
                    </a:lnTo>
                    <a:lnTo>
                      <a:pt x="2139" y="2111"/>
                    </a:lnTo>
                    <a:lnTo>
                      <a:pt x="2138" y="2113"/>
                    </a:lnTo>
                    <a:lnTo>
                      <a:pt x="2159" y="2074"/>
                    </a:lnTo>
                    <a:lnTo>
                      <a:pt x="2159" y="2075"/>
                    </a:lnTo>
                    <a:lnTo>
                      <a:pt x="2172" y="2032"/>
                    </a:lnTo>
                    <a:lnTo>
                      <a:pt x="2172" y="2034"/>
                    </a:lnTo>
                    <a:lnTo>
                      <a:pt x="2176" y="1988"/>
                    </a:lnTo>
                    <a:lnTo>
                      <a:pt x="2177" y="238"/>
                    </a:lnTo>
                    <a:lnTo>
                      <a:pt x="2172" y="192"/>
                    </a:lnTo>
                    <a:lnTo>
                      <a:pt x="2172" y="194"/>
                    </a:lnTo>
                    <a:lnTo>
                      <a:pt x="2159" y="151"/>
                    </a:lnTo>
                    <a:lnTo>
                      <a:pt x="2159" y="152"/>
                    </a:lnTo>
                    <a:lnTo>
                      <a:pt x="2138" y="113"/>
                    </a:lnTo>
                    <a:lnTo>
                      <a:pt x="2139" y="115"/>
                    </a:lnTo>
                    <a:lnTo>
                      <a:pt x="2111" y="81"/>
                    </a:lnTo>
                    <a:lnTo>
                      <a:pt x="2112" y="82"/>
                    </a:lnTo>
                    <a:lnTo>
                      <a:pt x="2079" y="54"/>
                    </a:lnTo>
                    <a:lnTo>
                      <a:pt x="2081" y="55"/>
                    </a:lnTo>
                    <a:lnTo>
                      <a:pt x="2042" y="34"/>
                    </a:lnTo>
                    <a:lnTo>
                      <a:pt x="2043" y="34"/>
                    </a:lnTo>
                    <a:lnTo>
                      <a:pt x="2000" y="21"/>
                    </a:lnTo>
                    <a:lnTo>
                      <a:pt x="2002" y="21"/>
                    </a:lnTo>
                    <a:lnTo>
                      <a:pt x="1956" y="16"/>
                    </a:lnTo>
                    <a:lnTo>
                      <a:pt x="238" y="16"/>
                    </a:lnTo>
                    <a:lnTo>
                      <a:pt x="192" y="21"/>
                    </a:lnTo>
                    <a:lnTo>
                      <a:pt x="194" y="21"/>
                    </a:lnTo>
                    <a:lnTo>
                      <a:pt x="151" y="34"/>
                    </a:lnTo>
                    <a:lnTo>
                      <a:pt x="152" y="34"/>
                    </a:lnTo>
                    <a:lnTo>
                      <a:pt x="113" y="55"/>
                    </a:lnTo>
                    <a:lnTo>
                      <a:pt x="115" y="54"/>
                    </a:lnTo>
                    <a:lnTo>
                      <a:pt x="81" y="82"/>
                    </a:lnTo>
                    <a:lnTo>
                      <a:pt x="82" y="81"/>
                    </a:lnTo>
                    <a:lnTo>
                      <a:pt x="54" y="115"/>
                    </a:lnTo>
                    <a:lnTo>
                      <a:pt x="55" y="113"/>
                    </a:lnTo>
                    <a:lnTo>
                      <a:pt x="34" y="152"/>
                    </a:lnTo>
                    <a:lnTo>
                      <a:pt x="34" y="151"/>
                    </a:lnTo>
                    <a:lnTo>
                      <a:pt x="21" y="194"/>
                    </a:lnTo>
                    <a:lnTo>
                      <a:pt x="21" y="192"/>
                    </a:lnTo>
                    <a:lnTo>
                      <a:pt x="16" y="237"/>
                    </a:lnTo>
                    <a:lnTo>
                      <a:pt x="16" y="1988"/>
                    </a:lnTo>
                    <a:close/>
                  </a:path>
                </a:pathLst>
              </a:custGeom>
              <a:solidFill>
                <a:srgbClr val="5FB65B"/>
              </a:solidFill>
              <a:ln w="0" cap="flat">
                <a:solidFill>
                  <a:srgbClr val="5FB65B"/>
                </a:solidFill>
                <a:prstDash val="solid"/>
                <a:round/>
                <a:headEnd/>
                <a:tailEnd/>
              </a:ln>
            </p:spPr>
            <p:txBody>
              <a:bodyPr/>
              <a:lstStyle/>
              <a:p>
                <a:endParaRPr lang="es-HN"/>
              </a:p>
            </p:txBody>
          </p:sp>
          <p:sp>
            <p:nvSpPr>
              <p:cNvPr id="68" name="Rectangle 42"/>
              <p:cNvSpPr>
                <a:spLocks noChangeArrowheads="1"/>
              </p:cNvSpPr>
              <p:nvPr/>
            </p:nvSpPr>
            <p:spPr bwMode="auto">
              <a:xfrm>
                <a:off x="884" y="3510"/>
                <a:ext cx="635" cy="407"/>
              </a:xfrm>
              <a:prstGeom prst="rect">
                <a:avLst/>
              </a:prstGeom>
              <a:noFill/>
              <a:ln w="9525">
                <a:noFill/>
                <a:miter lim="800000"/>
                <a:headEnd/>
                <a:tailEnd/>
              </a:ln>
            </p:spPr>
            <p:txBody>
              <a:bodyPr lIns="0" tIns="0" rIns="0" bIns="0">
                <a:spAutoFit/>
              </a:bodyPr>
              <a:lstStyle/>
              <a:p>
                <a:pPr algn="ctr"/>
                <a:r>
                  <a:rPr lang="es-HN" sz="1400">
                    <a:solidFill>
                      <a:srgbClr val="000000"/>
                    </a:solidFill>
                    <a:latin typeface="Calibri" pitchFamily="34" charset="0"/>
                  </a:rPr>
                  <a:t>Metas de Prioridad Nacional </a:t>
                </a:r>
                <a:endParaRPr lang="es-HN" sz="1400"/>
              </a:p>
            </p:txBody>
          </p:sp>
          <p:pic>
            <p:nvPicPr>
              <p:cNvPr id="69" name="Picture 44"/>
              <p:cNvPicPr>
                <a:picLocks noChangeAspect="1" noChangeArrowheads="1"/>
              </p:cNvPicPr>
              <p:nvPr/>
            </p:nvPicPr>
            <p:blipFill>
              <a:blip r:embed="rId16"/>
              <a:srcRect/>
              <a:stretch>
                <a:fillRect/>
              </a:stretch>
            </p:blipFill>
            <p:spPr bwMode="auto">
              <a:xfrm>
                <a:off x="1616" y="2138"/>
                <a:ext cx="3648" cy="1935"/>
              </a:xfrm>
              <a:prstGeom prst="rect">
                <a:avLst/>
              </a:prstGeom>
              <a:noFill/>
              <a:ln w="9525">
                <a:noFill/>
                <a:miter lim="800000"/>
                <a:headEnd/>
                <a:tailEnd/>
              </a:ln>
            </p:spPr>
          </p:pic>
          <p:pic>
            <p:nvPicPr>
              <p:cNvPr id="70" name="Picture 45"/>
              <p:cNvPicPr>
                <a:picLocks noChangeAspect="1" noChangeArrowheads="1"/>
              </p:cNvPicPr>
              <p:nvPr/>
            </p:nvPicPr>
            <p:blipFill>
              <a:blip r:embed="rId17"/>
              <a:srcRect/>
              <a:stretch>
                <a:fillRect/>
              </a:stretch>
            </p:blipFill>
            <p:spPr bwMode="auto">
              <a:xfrm>
                <a:off x="1616" y="2138"/>
                <a:ext cx="3648" cy="1935"/>
              </a:xfrm>
              <a:prstGeom prst="rect">
                <a:avLst/>
              </a:prstGeom>
              <a:noFill/>
              <a:ln w="9525">
                <a:noFill/>
                <a:miter lim="800000"/>
                <a:headEnd/>
                <a:tailEnd/>
              </a:ln>
            </p:spPr>
          </p:pic>
          <p:sp>
            <p:nvSpPr>
              <p:cNvPr id="71" name="Rectangle 46"/>
              <p:cNvSpPr>
                <a:spLocks noChangeArrowheads="1"/>
              </p:cNvSpPr>
              <p:nvPr/>
            </p:nvSpPr>
            <p:spPr bwMode="auto">
              <a:xfrm>
                <a:off x="1815" y="2195"/>
                <a:ext cx="2404" cy="281"/>
              </a:xfrm>
              <a:prstGeom prst="rect">
                <a:avLst/>
              </a:prstGeom>
              <a:noFill/>
              <a:ln w="9525">
                <a:noFill/>
                <a:miter lim="800000"/>
                <a:headEnd/>
                <a:tailEnd/>
              </a:ln>
            </p:spPr>
            <p:txBody>
              <a:bodyPr wrap="none" lIns="0" tIns="0" rIns="0" bIns="0">
                <a:spAutoFit/>
              </a:bodyPr>
              <a:lstStyle/>
              <a:p>
                <a:r>
                  <a:rPr lang="es-HN" sz="2900">
                    <a:solidFill>
                      <a:srgbClr val="000000"/>
                    </a:solidFill>
                    <a:latin typeface="Calibri" pitchFamily="34" charset="0"/>
                  </a:rPr>
                  <a:t>Plan de Nación (12 años) </a:t>
                </a:r>
                <a:endParaRPr lang="es-HN"/>
              </a:p>
            </p:txBody>
          </p:sp>
          <p:pic>
            <p:nvPicPr>
              <p:cNvPr id="72" name="Picture 48"/>
              <p:cNvPicPr>
                <a:picLocks noChangeAspect="1" noChangeArrowheads="1"/>
              </p:cNvPicPr>
              <p:nvPr/>
            </p:nvPicPr>
            <p:blipFill>
              <a:blip r:embed="rId18"/>
              <a:srcRect/>
              <a:stretch>
                <a:fillRect/>
              </a:stretch>
            </p:blipFill>
            <p:spPr bwMode="auto">
              <a:xfrm>
                <a:off x="1728" y="2798"/>
                <a:ext cx="776" cy="404"/>
              </a:xfrm>
              <a:prstGeom prst="rect">
                <a:avLst/>
              </a:prstGeom>
              <a:noFill/>
              <a:ln w="9525">
                <a:noFill/>
                <a:miter lim="800000"/>
                <a:headEnd/>
                <a:tailEnd/>
              </a:ln>
            </p:spPr>
          </p:pic>
          <p:pic>
            <p:nvPicPr>
              <p:cNvPr id="73" name="Picture 49"/>
              <p:cNvPicPr>
                <a:picLocks noChangeAspect="1" noChangeArrowheads="1"/>
              </p:cNvPicPr>
              <p:nvPr/>
            </p:nvPicPr>
            <p:blipFill>
              <a:blip r:embed="rId19"/>
              <a:srcRect/>
              <a:stretch>
                <a:fillRect/>
              </a:stretch>
            </p:blipFill>
            <p:spPr bwMode="auto">
              <a:xfrm>
                <a:off x="1728" y="2798"/>
                <a:ext cx="776" cy="404"/>
              </a:xfrm>
              <a:prstGeom prst="rect">
                <a:avLst/>
              </a:prstGeom>
              <a:noFill/>
              <a:ln w="9525">
                <a:noFill/>
                <a:miter lim="800000"/>
                <a:headEnd/>
                <a:tailEnd/>
              </a:ln>
            </p:spPr>
          </p:pic>
          <p:pic>
            <p:nvPicPr>
              <p:cNvPr id="74" name="Picture 50"/>
              <p:cNvPicPr>
                <a:picLocks noChangeAspect="1" noChangeArrowheads="1"/>
              </p:cNvPicPr>
              <p:nvPr/>
            </p:nvPicPr>
            <p:blipFill>
              <a:blip r:embed="rId20"/>
              <a:srcRect/>
              <a:stretch>
                <a:fillRect/>
              </a:stretch>
            </p:blipFill>
            <p:spPr bwMode="auto">
              <a:xfrm>
                <a:off x="1824" y="2877"/>
                <a:ext cx="579" cy="220"/>
              </a:xfrm>
              <a:prstGeom prst="rect">
                <a:avLst/>
              </a:prstGeom>
              <a:noFill/>
              <a:ln w="9525">
                <a:noFill/>
                <a:miter lim="800000"/>
                <a:headEnd/>
                <a:tailEnd/>
              </a:ln>
            </p:spPr>
          </p:pic>
          <p:pic>
            <p:nvPicPr>
              <p:cNvPr id="75" name="Picture 51"/>
              <p:cNvPicPr>
                <a:picLocks noChangeAspect="1" noChangeArrowheads="1"/>
              </p:cNvPicPr>
              <p:nvPr/>
            </p:nvPicPr>
            <p:blipFill>
              <a:blip r:embed="rId21"/>
              <a:srcRect/>
              <a:stretch>
                <a:fillRect/>
              </a:stretch>
            </p:blipFill>
            <p:spPr bwMode="auto">
              <a:xfrm>
                <a:off x="1824" y="2877"/>
                <a:ext cx="579" cy="220"/>
              </a:xfrm>
              <a:prstGeom prst="rect">
                <a:avLst/>
              </a:prstGeom>
              <a:noFill/>
              <a:ln w="9525">
                <a:noFill/>
                <a:miter lim="800000"/>
                <a:headEnd/>
                <a:tailEnd/>
              </a:ln>
            </p:spPr>
          </p:pic>
          <p:sp>
            <p:nvSpPr>
              <p:cNvPr id="76" name="Rectangle 52"/>
              <p:cNvSpPr>
                <a:spLocks noChangeArrowheads="1"/>
              </p:cNvSpPr>
              <p:nvPr/>
            </p:nvSpPr>
            <p:spPr bwMode="auto">
              <a:xfrm>
                <a:off x="1758" y="2815"/>
                <a:ext cx="716" cy="352"/>
              </a:xfrm>
              <a:prstGeom prst="rect">
                <a:avLst/>
              </a:prstGeom>
              <a:solidFill>
                <a:srgbClr val="FFFFFF"/>
              </a:solidFill>
              <a:ln w="9525">
                <a:noFill/>
                <a:miter lim="800000"/>
                <a:headEnd/>
                <a:tailEnd/>
              </a:ln>
            </p:spPr>
            <p:txBody>
              <a:bodyPr/>
              <a:lstStyle/>
              <a:p>
                <a:endParaRPr lang="es-HN"/>
              </a:p>
            </p:txBody>
          </p:sp>
          <p:sp>
            <p:nvSpPr>
              <p:cNvPr id="77" name="Freeform 53"/>
              <p:cNvSpPr>
                <a:spLocks/>
              </p:cNvSpPr>
              <p:nvPr/>
            </p:nvSpPr>
            <p:spPr bwMode="auto">
              <a:xfrm>
                <a:off x="1758" y="2815"/>
                <a:ext cx="711" cy="348"/>
              </a:xfrm>
              <a:custGeom>
                <a:avLst/>
                <a:gdLst>
                  <a:gd name="T0" fmla="*/ 0 w 2240"/>
                  <a:gd name="T1" fmla="*/ 133 h 1264"/>
                  <a:gd name="T2" fmla="*/ 133 w 2240"/>
                  <a:gd name="T3" fmla="*/ 0 h 1264"/>
                  <a:gd name="T4" fmla="*/ 133 w 2240"/>
                  <a:gd name="T5" fmla="*/ 0 h 1264"/>
                  <a:gd name="T6" fmla="*/ 133 w 2240"/>
                  <a:gd name="T7" fmla="*/ 0 h 1264"/>
                  <a:gd name="T8" fmla="*/ 2108 w 2240"/>
                  <a:gd name="T9" fmla="*/ 0 h 1264"/>
                  <a:gd name="T10" fmla="*/ 2108 w 2240"/>
                  <a:gd name="T11" fmla="*/ 0 h 1264"/>
                  <a:gd name="T12" fmla="*/ 2240 w 2240"/>
                  <a:gd name="T13" fmla="*/ 133 h 1264"/>
                  <a:gd name="T14" fmla="*/ 2240 w 2240"/>
                  <a:gd name="T15" fmla="*/ 133 h 1264"/>
                  <a:gd name="T16" fmla="*/ 2240 w 2240"/>
                  <a:gd name="T17" fmla="*/ 133 h 1264"/>
                  <a:gd name="T18" fmla="*/ 2240 w 2240"/>
                  <a:gd name="T19" fmla="*/ 1132 h 1264"/>
                  <a:gd name="T20" fmla="*/ 2240 w 2240"/>
                  <a:gd name="T21" fmla="*/ 1132 h 1264"/>
                  <a:gd name="T22" fmla="*/ 2108 w 2240"/>
                  <a:gd name="T23" fmla="*/ 1264 h 1264"/>
                  <a:gd name="T24" fmla="*/ 2108 w 2240"/>
                  <a:gd name="T25" fmla="*/ 1264 h 1264"/>
                  <a:gd name="T26" fmla="*/ 2108 w 2240"/>
                  <a:gd name="T27" fmla="*/ 1264 h 1264"/>
                  <a:gd name="T28" fmla="*/ 133 w 2240"/>
                  <a:gd name="T29" fmla="*/ 1264 h 1264"/>
                  <a:gd name="T30" fmla="*/ 133 w 2240"/>
                  <a:gd name="T31" fmla="*/ 1264 h 1264"/>
                  <a:gd name="T32" fmla="*/ 0 w 2240"/>
                  <a:gd name="T33" fmla="*/ 1132 h 1264"/>
                  <a:gd name="T34" fmla="*/ 0 w 2240"/>
                  <a:gd name="T35" fmla="*/ 1132 h 1264"/>
                  <a:gd name="T36" fmla="*/ 0 w 2240"/>
                  <a:gd name="T37" fmla="*/ 133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0"/>
                  <a:gd name="T58" fmla="*/ 0 h 1264"/>
                  <a:gd name="T59" fmla="*/ 2240 w 2240"/>
                  <a:gd name="T60" fmla="*/ 1264 h 1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0" h="1264">
                    <a:moveTo>
                      <a:pt x="0" y="133"/>
                    </a:moveTo>
                    <a:cubicBezTo>
                      <a:pt x="0" y="60"/>
                      <a:pt x="60" y="0"/>
                      <a:pt x="133" y="0"/>
                    </a:cubicBezTo>
                    <a:cubicBezTo>
                      <a:pt x="133" y="0"/>
                      <a:pt x="133" y="0"/>
                      <a:pt x="133" y="0"/>
                    </a:cubicBezTo>
                    <a:lnTo>
                      <a:pt x="2108" y="0"/>
                    </a:lnTo>
                    <a:cubicBezTo>
                      <a:pt x="2181" y="0"/>
                      <a:pt x="2240" y="60"/>
                      <a:pt x="2240" y="133"/>
                    </a:cubicBezTo>
                    <a:cubicBezTo>
                      <a:pt x="2240" y="133"/>
                      <a:pt x="2240" y="133"/>
                      <a:pt x="2240" y="133"/>
                    </a:cubicBezTo>
                    <a:lnTo>
                      <a:pt x="2240" y="1132"/>
                    </a:lnTo>
                    <a:cubicBezTo>
                      <a:pt x="2240" y="1205"/>
                      <a:pt x="2181" y="1264"/>
                      <a:pt x="2108" y="1264"/>
                    </a:cubicBezTo>
                    <a:cubicBezTo>
                      <a:pt x="2108" y="1264"/>
                      <a:pt x="2108" y="1264"/>
                      <a:pt x="2108" y="1264"/>
                    </a:cubicBezTo>
                    <a:lnTo>
                      <a:pt x="133" y="1264"/>
                    </a:lnTo>
                    <a:cubicBezTo>
                      <a:pt x="60" y="1264"/>
                      <a:pt x="0" y="1205"/>
                      <a:pt x="0" y="1132"/>
                    </a:cubicBezTo>
                    <a:cubicBezTo>
                      <a:pt x="0" y="1132"/>
                      <a:pt x="0" y="1132"/>
                      <a:pt x="0" y="1132"/>
                    </a:cubicBezTo>
                    <a:lnTo>
                      <a:pt x="0" y="133"/>
                    </a:lnTo>
                    <a:close/>
                  </a:path>
                </a:pathLst>
              </a:custGeom>
              <a:solidFill>
                <a:srgbClr val="FFFFFF"/>
              </a:solidFill>
              <a:ln w="0">
                <a:solidFill>
                  <a:srgbClr val="000000"/>
                </a:solidFill>
                <a:prstDash val="solid"/>
                <a:round/>
                <a:headEnd/>
                <a:tailEnd/>
              </a:ln>
            </p:spPr>
            <p:txBody>
              <a:bodyPr/>
              <a:lstStyle/>
              <a:p>
                <a:endParaRPr lang="es-HN"/>
              </a:p>
            </p:txBody>
          </p:sp>
          <p:sp>
            <p:nvSpPr>
              <p:cNvPr id="78" name="Rectangle 54"/>
              <p:cNvSpPr>
                <a:spLocks noChangeArrowheads="1"/>
              </p:cNvSpPr>
              <p:nvPr/>
            </p:nvSpPr>
            <p:spPr bwMode="auto">
              <a:xfrm>
                <a:off x="1758" y="2815"/>
                <a:ext cx="716" cy="352"/>
              </a:xfrm>
              <a:prstGeom prst="rect">
                <a:avLst/>
              </a:prstGeom>
              <a:solidFill>
                <a:srgbClr val="FFFFFF"/>
              </a:solidFill>
              <a:ln w="9525">
                <a:noFill/>
                <a:miter lim="800000"/>
                <a:headEnd/>
                <a:tailEnd/>
              </a:ln>
            </p:spPr>
            <p:txBody>
              <a:bodyPr/>
              <a:lstStyle/>
              <a:p>
                <a:endParaRPr lang="es-HN"/>
              </a:p>
            </p:txBody>
          </p:sp>
          <p:sp>
            <p:nvSpPr>
              <p:cNvPr id="79" name="Freeform 55"/>
              <p:cNvSpPr>
                <a:spLocks noEditPoints="1"/>
              </p:cNvSpPr>
              <p:nvPr/>
            </p:nvSpPr>
            <p:spPr bwMode="auto">
              <a:xfrm>
                <a:off x="1756" y="2813"/>
                <a:ext cx="715" cy="352"/>
              </a:xfrm>
              <a:custGeom>
                <a:avLst/>
                <a:gdLst>
                  <a:gd name="T0" fmla="*/ 1 w 2256"/>
                  <a:gd name="T1" fmla="*/ 140 h 1280"/>
                  <a:gd name="T2" fmla="*/ 13 w 2256"/>
                  <a:gd name="T3" fmla="*/ 85 h 1280"/>
                  <a:gd name="T4" fmla="*/ 43 w 2256"/>
                  <a:gd name="T5" fmla="*/ 41 h 1280"/>
                  <a:gd name="T6" fmla="*/ 88 w 2256"/>
                  <a:gd name="T7" fmla="*/ 12 h 1280"/>
                  <a:gd name="T8" fmla="*/ 141 w 2256"/>
                  <a:gd name="T9" fmla="*/ 0 h 1280"/>
                  <a:gd name="T10" fmla="*/ 2118 w 2256"/>
                  <a:gd name="T11" fmla="*/ 1 h 1280"/>
                  <a:gd name="T12" fmla="*/ 2172 w 2256"/>
                  <a:gd name="T13" fmla="*/ 13 h 1280"/>
                  <a:gd name="T14" fmla="*/ 2216 w 2256"/>
                  <a:gd name="T15" fmla="*/ 43 h 1280"/>
                  <a:gd name="T16" fmla="*/ 2246 w 2256"/>
                  <a:gd name="T17" fmla="*/ 88 h 1280"/>
                  <a:gd name="T18" fmla="*/ 2256 w 2256"/>
                  <a:gd name="T19" fmla="*/ 141 h 1280"/>
                  <a:gd name="T20" fmla="*/ 2256 w 2256"/>
                  <a:gd name="T21" fmla="*/ 1142 h 1280"/>
                  <a:gd name="T22" fmla="*/ 2245 w 2256"/>
                  <a:gd name="T23" fmla="*/ 1196 h 1280"/>
                  <a:gd name="T24" fmla="*/ 2214 w 2256"/>
                  <a:gd name="T25" fmla="*/ 1240 h 1280"/>
                  <a:gd name="T26" fmla="*/ 2169 w 2256"/>
                  <a:gd name="T27" fmla="*/ 1270 h 1280"/>
                  <a:gd name="T28" fmla="*/ 2116 w 2256"/>
                  <a:gd name="T29" fmla="*/ 1280 h 1280"/>
                  <a:gd name="T30" fmla="*/ 140 w 2256"/>
                  <a:gd name="T31" fmla="*/ 1280 h 1280"/>
                  <a:gd name="T32" fmla="*/ 85 w 2256"/>
                  <a:gd name="T33" fmla="*/ 1269 h 1280"/>
                  <a:gd name="T34" fmla="*/ 41 w 2256"/>
                  <a:gd name="T35" fmla="*/ 1238 h 1280"/>
                  <a:gd name="T36" fmla="*/ 12 w 2256"/>
                  <a:gd name="T37" fmla="*/ 1193 h 1280"/>
                  <a:gd name="T38" fmla="*/ 0 w 2256"/>
                  <a:gd name="T39" fmla="*/ 1140 h 1280"/>
                  <a:gd name="T40" fmla="*/ 16 w 2256"/>
                  <a:gd name="T41" fmla="*/ 1140 h 1280"/>
                  <a:gd name="T42" fmla="*/ 27 w 2256"/>
                  <a:gd name="T43" fmla="*/ 1190 h 1280"/>
                  <a:gd name="T44" fmla="*/ 54 w 2256"/>
                  <a:gd name="T45" fmla="*/ 1229 h 1280"/>
                  <a:gd name="T46" fmla="*/ 94 w 2256"/>
                  <a:gd name="T47" fmla="*/ 1256 h 1280"/>
                  <a:gd name="T48" fmla="*/ 143 w 2256"/>
                  <a:gd name="T49" fmla="*/ 1265 h 1280"/>
                  <a:gd name="T50" fmla="*/ 2116 w 2256"/>
                  <a:gd name="T51" fmla="*/ 1264 h 1280"/>
                  <a:gd name="T52" fmla="*/ 2166 w 2256"/>
                  <a:gd name="T53" fmla="*/ 1255 h 1280"/>
                  <a:gd name="T54" fmla="*/ 2205 w 2256"/>
                  <a:gd name="T55" fmla="*/ 1227 h 1280"/>
                  <a:gd name="T56" fmla="*/ 2232 w 2256"/>
                  <a:gd name="T57" fmla="*/ 1187 h 1280"/>
                  <a:gd name="T58" fmla="*/ 2241 w 2256"/>
                  <a:gd name="T59" fmla="*/ 1139 h 1280"/>
                  <a:gd name="T60" fmla="*/ 2240 w 2256"/>
                  <a:gd name="T61" fmla="*/ 141 h 1280"/>
                  <a:gd name="T62" fmla="*/ 2231 w 2256"/>
                  <a:gd name="T63" fmla="*/ 91 h 1280"/>
                  <a:gd name="T64" fmla="*/ 2203 w 2256"/>
                  <a:gd name="T65" fmla="*/ 52 h 1280"/>
                  <a:gd name="T66" fmla="*/ 2163 w 2256"/>
                  <a:gd name="T67" fmla="*/ 26 h 1280"/>
                  <a:gd name="T68" fmla="*/ 2115 w 2256"/>
                  <a:gd name="T69" fmla="*/ 16 h 1280"/>
                  <a:gd name="T70" fmla="*/ 141 w 2256"/>
                  <a:gd name="T71" fmla="*/ 16 h 1280"/>
                  <a:gd name="T72" fmla="*/ 91 w 2256"/>
                  <a:gd name="T73" fmla="*/ 27 h 1280"/>
                  <a:gd name="T74" fmla="*/ 52 w 2256"/>
                  <a:gd name="T75" fmla="*/ 54 h 1280"/>
                  <a:gd name="T76" fmla="*/ 26 w 2256"/>
                  <a:gd name="T77" fmla="*/ 94 h 1280"/>
                  <a:gd name="T78" fmla="*/ 16 w 2256"/>
                  <a:gd name="T79" fmla="*/ 143 h 1280"/>
                  <a:gd name="T80" fmla="*/ 16 w 2256"/>
                  <a:gd name="T81" fmla="*/ 1140 h 1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56"/>
                  <a:gd name="T124" fmla="*/ 0 h 1280"/>
                  <a:gd name="T125" fmla="*/ 2256 w 2256"/>
                  <a:gd name="T126" fmla="*/ 1280 h 1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56" h="1280">
                    <a:moveTo>
                      <a:pt x="0" y="141"/>
                    </a:moveTo>
                    <a:cubicBezTo>
                      <a:pt x="0" y="141"/>
                      <a:pt x="1" y="140"/>
                      <a:pt x="1" y="140"/>
                    </a:cubicBezTo>
                    <a:lnTo>
                      <a:pt x="12" y="88"/>
                    </a:lnTo>
                    <a:cubicBezTo>
                      <a:pt x="12" y="87"/>
                      <a:pt x="12" y="86"/>
                      <a:pt x="13" y="85"/>
                    </a:cubicBezTo>
                    <a:lnTo>
                      <a:pt x="41" y="43"/>
                    </a:lnTo>
                    <a:cubicBezTo>
                      <a:pt x="41" y="42"/>
                      <a:pt x="42" y="41"/>
                      <a:pt x="43" y="41"/>
                    </a:cubicBezTo>
                    <a:lnTo>
                      <a:pt x="85" y="13"/>
                    </a:lnTo>
                    <a:cubicBezTo>
                      <a:pt x="86" y="12"/>
                      <a:pt x="87" y="12"/>
                      <a:pt x="88" y="12"/>
                    </a:cubicBezTo>
                    <a:lnTo>
                      <a:pt x="140" y="1"/>
                    </a:lnTo>
                    <a:cubicBezTo>
                      <a:pt x="140" y="1"/>
                      <a:pt x="141" y="0"/>
                      <a:pt x="141" y="0"/>
                    </a:cubicBezTo>
                    <a:lnTo>
                      <a:pt x="2116" y="0"/>
                    </a:lnTo>
                    <a:cubicBezTo>
                      <a:pt x="2117" y="0"/>
                      <a:pt x="2118" y="1"/>
                      <a:pt x="2118" y="1"/>
                    </a:cubicBezTo>
                    <a:lnTo>
                      <a:pt x="2169" y="12"/>
                    </a:lnTo>
                    <a:cubicBezTo>
                      <a:pt x="2170" y="12"/>
                      <a:pt x="2171" y="12"/>
                      <a:pt x="2172" y="13"/>
                    </a:cubicBezTo>
                    <a:lnTo>
                      <a:pt x="2214" y="41"/>
                    </a:lnTo>
                    <a:cubicBezTo>
                      <a:pt x="2215" y="41"/>
                      <a:pt x="2215" y="42"/>
                      <a:pt x="2216" y="43"/>
                    </a:cubicBezTo>
                    <a:lnTo>
                      <a:pt x="2245" y="85"/>
                    </a:lnTo>
                    <a:cubicBezTo>
                      <a:pt x="2246" y="86"/>
                      <a:pt x="2246" y="87"/>
                      <a:pt x="2246" y="88"/>
                    </a:cubicBezTo>
                    <a:lnTo>
                      <a:pt x="2256" y="140"/>
                    </a:lnTo>
                    <a:cubicBezTo>
                      <a:pt x="2256" y="140"/>
                      <a:pt x="2256" y="141"/>
                      <a:pt x="2256" y="141"/>
                    </a:cubicBezTo>
                    <a:lnTo>
                      <a:pt x="2256" y="1140"/>
                    </a:lnTo>
                    <a:cubicBezTo>
                      <a:pt x="2256" y="1141"/>
                      <a:pt x="2256" y="1141"/>
                      <a:pt x="2256" y="1142"/>
                    </a:cubicBezTo>
                    <a:lnTo>
                      <a:pt x="2246" y="1193"/>
                    </a:lnTo>
                    <a:cubicBezTo>
                      <a:pt x="2246" y="1194"/>
                      <a:pt x="2246" y="1195"/>
                      <a:pt x="2245" y="1196"/>
                    </a:cubicBezTo>
                    <a:lnTo>
                      <a:pt x="2216" y="1238"/>
                    </a:lnTo>
                    <a:cubicBezTo>
                      <a:pt x="2216" y="1239"/>
                      <a:pt x="2215" y="1240"/>
                      <a:pt x="2214" y="1240"/>
                    </a:cubicBezTo>
                    <a:lnTo>
                      <a:pt x="2172" y="1269"/>
                    </a:lnTo>
                    <a:cubicBezTo>
                      <a:pt x="2171" y="1270"/>
                      <a:pt x="2170" y="1270"/>
                      <a:pt x="2169" y="1270"/>
                    </a:cubicBezTo>
                    <a:lnTo>
                      <a:pt x="2118" y="1280"/>
                    </a:lnTo>
                    <a:cubicBezTo>
                      <a:pt x="2117" y="1280"/>
                      <a:pt x="2117" y="1280"/>
                      <a:pt x="2116" y="1280"/>
                    </a:cubicBezTo>
                    <a:lnTo>
                      <a:pt x="141" y="1280"/>
                    </a:lnTo>
                    <a:cubicBezTo>
                      <a:pt x="141" y="1280"/>
                      <a:pt x="140" y="1280"/>
                      <a:pt x="140" y="1280"/>
                    </a:cubicBezTo>
                    <a:lnTo>
                      <a:pt x="88" y="1270"/>
                    </a:lnTo>
                    <a:cubicBezTo>
                      <a:pt x="87" y="1270"/>
                      <a:pt x="86" y="1270"/>
                      <a:pt x="85" y="1269"/>
                    </a:cubicBezTo>
                    <a:lnTo>
                      <a:pt x="43" y="1240"/>
                    </a:lnTo>
                    <a:cubicBezTo>
                      <a:pt x="42" y="1239"/>
                      <a:pt x="41" y="1239"/>
                      <a:pt x="41" y="1238"/>
                    </a:cubicBezTo>
                    <a:lnTo>
                      <a:pt x="13" y="1196"/>
                    </a:lnTo>
                    <a:cubicBezTo>
                      <a:pt x="12" y="1195"/>
                      <a:pt x="12" y="1194"/>
                      <a:pt x="12" y="1193"/>
                    </a:cubicBezTo>
                    <a:lnTo>
                      <a:pt x="1" y="1142"/>
                    </a:lnTo>
                    <a:cubicBezTo>
                      <a:pt x="1" y="1142"/>
                      <a:pt x="0" y="1141"/>
                      <a:pt x="0" y="1140"/>
                    </a:cubicBezTo>
                    <a:lnTo>
                      <a:pt x="0" y="141"/>
                    </a:lnTo>
                    <a:close/>
                    <a:moveTo>
                      <a:pt x="16" y="1140"/>
                    </a:moveTo>
                    <a:lnTo>
                      <a:pt x="16" y="1139"/>
                    </a:lnTo>
                    <a:lnTo>
                      <a:pt x="27" y="1190"/>
                    </a:lnTo>
                    <a:lnTo>
                      <a:pt x="26" y="1187"/>
                    </a:lnTo>
                    <a:lnTo>
                      <a:pt x="54" y="1229"/>
                    </a:lnTo>
                    <a:lnTo>
                      <a:pt x="52" y="1227"/>
                    </a:lnTo>
                    <a:lnTo>
                      <a:pt x="94" y="1256"/>
                    </a:lnTo>
                    <a:lnTo>
                      <a:pt x="91" y="1255"/>
                    </a:lnTo>
                    <a:lnTo>
                      <a:pt x="143" y="1265"/>
                    </a:lnTo>
                    <a:lnTo>
                      <a:pt x="141" y="1264"/>
                    </a:lnTo>
                    <a:lnTo>
                      <a:pt x="2116" y="1264"/>
                    </a:lnTo>
                    <a:lnTo>
                      <a:pt x="2115" y="1265"/>
                    </a:lnTo>
                    <a:lnTo>
                      <a:pt x="2166" y="1255"/>
                    </a:lnTo>
                    <a:lnTo>
                      <a:pt x="2163" y="1256"/>
                    </a:lnTo>
                    <a:lnTo>
                      <a:pt x="2205" y="1227"/>
                    </a:lnTo>
                    <a:lnTo>
                      <a:pt x="2203" y="1229"/>
                    </a:lnTo>
                    <a:lnTo>
                      <a:pt x="2232" y="1187"/>
                    </a:lnTo>
                    <a:lnTo>
                      <a:pt x="2231" y="1190"/>
                    </a:lnTo>
                    <a:lnTo>
                      <a:pt x="2241" y="1139"/>
                    </a:lnTo>
                    <a:lnTo>
                      <a:pt x="2240" y="1140"/>
                    </a:lnTo>
                    <a:lnTo>
                      <a:pt x="2240" y="141"/>
                    </a:lnTo>
                    <a:lnTo>
                      <a:pt x="2241" y="143"/>
                    </a:lnTo>
                    <a:lnTo>
                      <a:pt x="2231" y="91"/>
                    </a:lnTo>
                    <a:lnTo>
                      <a:pt x="2232" y="94"/>
                    </a:lnTo>
                    <a:lnTo>
                      <a:pt x="2203" y="52"/>
                    </a:lnTo>
                    <a:lnTo>
                      <a:pt x="2205" y="54"/>
                    </a:lnTo>
                    <a:lnTo>
                      <a:pt x="2163" y="26"/>
                    </a:lnTo>
                    <a:lnTo>
                      <a:pt x="2166" y="27"/>
                    </a:lnTo>
                    <a:lnTo>
                      <a:pt x="2115" y="16"/>
                    </a:lnTo>
                    <a:lnTo>
                      <a:pt x="2116" y="16"/>
                    </a:lnTo>
                    <a:lnTo>
                      <a:pt x="141" y="16"/>
                    </a:lnTo>
                    <a:lnTo>
                      <a:pt x="143" y="16"/>
                    </a:lnTo>
                    <a:lnTo>
                      <a:pt x="91" y="27"/>
                    </a:lnTo>
                    <a:lnTo>
                      <a:pt x="94" y="26"/>
                    </a:lnTo>
                    <a:lnTo>
                      <a:pt x="52" y="54"/>
                    </a:lnTo>
                    <a:lnTo>
                      <a:pt x="54" y="52"/>
                    </a:lnTo>
                    <a:lnTo>
                      <a:pt x="26" y="94"/>
                    </a:lnTo>
                    <a:lnTo>
                      <a:pt x="27" y="91"/>
                    </a:lnTo>
                    <a:lnTo>
                      <a:pt x="16" y="143"/>
                    </a:lnTo>
                    <a:lnTo>
                      <a:pt x="16" y="141"/>
                    </a:lnTo>
                    <a:lnTo>
                      <a:pt x="16" y="1140"/>
                    </a:lnTo>
                    <a:close/>
                  </a:path>
                </a:pathLst>
              </a:custGeom>
              <a:solidFill>
                <a:srgbClr val="5CB473"/>
              </a:solidFill>
              <a:ln w="0" cap="flat">
                <a:solidFill>
                  <a:srgbClr val="5CB473"/>
                </a:solidFill>
                <a:prstDash val="solid"/>
                <a:round/>
                <a:headEnd/>
                <a:tailEnd/>
              </a:ln>
            </p:spPr>
            <p:txBody>
              <a:bodyPr/>
              <a:lstStyle/>
              <a:p>
                <a:endParaRPr lang="es-HN"/>
              </a:p>
            </p:txBody>
          </p:sp>
          <p:sp>
            <p:nvSpPr>
              <p:cNvPr id="80" name="Rectangle 56"/>
              <p:cNvSpPr>
                <a:spLocks noChangeArrowheads="1"/>
              </p:cNvSpPr>
              <p:nvPr/>
            </p:nvSpPr>
            <p:spPr bwMode="auto">
              <a:xfrm>
                <a:off x="1857" y="2886"/>
                <a:ext cx="524" cy="233"/>
              </a:xfrm>
              <a:prstGeom prst="rect">
                <a:avLst/>
              </a:prstGeom>
              <a:noFill/>
              <a:ln w="9525">
                <a:noFill/>
                <a:miter lim="800000"/>
                <a:headEnd/>
                <a:tailEnd/>
              </a:ln>
            </p:spPr>
            <p:txBody>
              <a:bodyPr lIns="0" tIns="0" rIns="0" bIns="0">
                <a:spAutoFit/>
              </a:bodyPr>
              <a:lstStyle/>
              <a:p>
                <a:pPr algn="ctr"/>
                <a:r>
                  <a:rPr lang="es-HN" sz="1200">
                    <a:solidFill>
                      <a:srgbClr val="000000"/>
                    </a:solidFill>
                    <a:latin typeface="Calibri" pitchFamily="34" charset="0"/>
                  </a:rPr>
                  <a:t>Lineamientos Estratégicos </a:t>
                </a:r>
                <a:endParaRPr lang="es-HN" sz="1200"/>
              </a:p>
            </p:txBody>
          </p:sp>
          <p:pic>
            <p:nvPicPr>
              <p:cNvPr id="81" name="Picture 58"/>
              <p:cNvPicPr>
                <a:picLocks noChangeAspect="1" noChangeArrowheads="1"/>
              </p:cNvPicPr>
              <p:nvPr/>
            </p:nvPicPr>
            <p:blipFill>
              <a:blip r:embed="rId22"/>
              <a:srcRect/>
              <a:stretch>
                <a:fillRect/>
              </a:stretch>
            </p:blipFill>
            <p:spPr bwMode="auto">
              <a:xfrm>
                <a:off x="1728" y="3163"/>
                <a:ext cx="776" cy="404"/>
              </a:xfrm>
              <a:prstGeom prst="rect">
                <a:avLst/>
              </a:prstGeom>
              <a:noFill/>
              <a:ln w="9525">
                <a:noFill/>
                <a:miter lim="800000"/>
                <a:headEnd/>
                <a:tailEnd/>
              </a:ln>
            </p:spPr>
          </p:pic>
          <p:pic>
            <p:nvPicPr>
              <p:cNvPr id="82" name="Picture 59"/>
              <p:cNvPicPr>
                <a:picLocks noChangeAspect="1" noChangeArrowheads="1"/>
              </p:cNvPicPr>
              <p:nvPr/>
            </p:nvPicPr>
            <p:blipFill>
              <a:blip r:embed="rId23"/>
              <a:srcRect/>
              <a:stretch>
                <a:fillRect/>
              </a:stretch>
            </p:blipFill>
            <p:spPr bwMode="auto">
              <a:xfrm>
                <a:off x="1728" y="3163"/>
                <a:ext cx="776" cy="404"/>
              </a:xfrm>
              <a:prstGeom prst="rect">
                <a:avLst/>
              </a:prstGeom>
              <a:noFill/>
              <a:ln w="9525">
                <a:noFill/>
                <a:miter lim="800000"/>
                <a:headEnd/>
                <a:tailEnd/>
              </a:ln>
            </p:spPr>
          </p:pic>
          <p:pic>
            <p:nvPicPr>
              <p:cNvPr id="83" name="Picture 60"/>
              <p:cNvPicPr>
                <a:picLocks noChangeAspect="1" noChangeArrowheads="1"/>
              </p:cNvPicPr>
              <p:nvPr/>
            </p:nvPicPr>
            <p:blipFill>
              <a:blip r:embed="rId24"/>
              <a:srcRect/>
              <a:stretch>
                <a:fillRect/>
              </a:stretch>
            </p:blipFill>
            <p:spPr bwMode="auto">
              <a:xfrm>
                <a:off x="1855" y="3242"/>
                <a:ext cx="512" cy="220"/>
              </a:xfrm>
              <a:prstGeom prst="rect">
                <a:avLst/>
              </a:prstGeom>
              <a:noFill/>
              <a:ln w="9525">
                <a:noFill/>
                <a:miter lim="800000"/>
                <a:headEnd/>
                <a:tailEnd/>
              </a:ln>
            </p:spPr>
          </p:pic>
          <p:pic>
            <p:nvPicPr>
              <p:cNvPr id="84" name="Picture 61"/>
              <p:cNvPicPr>
                <a:picLocks noChangeAspect="1" noChangeArrowheads="1"/>
              </p:cNvPicPr>
              <p:nvPr/>
            </p:nvPicPr>
            <p:blipFill>
              <a:blip r:embed="rId25"/>
              <a:srcRect/>
              <a:stretch>
                <a:fillRect/>
              </a:stretch>
            </p:blipFill>
            <p:spPr bwMode="auto">
              <a:xfrm>
                <a:off x="1855" y="3242"/>
                <a:ext cx="512" cy="220"/>
              </a:xfrm>
              <a:prstGeom prst="rect">
                <a:avLst/>
              </a:prstGeom>
              <a:noFill/>
              <a:ln w="9525">
                <a:noFill/>
                <a:miter lim="800000"/>
                <a:headEnd/>
                <a:tailEnd/>
              </a:ln>
            </p:spPr>
          </p:pic>
          <p:sp>
            <p:nvSpPr>
              <p:cNvPr id="85" name="Rectangle 62"/>
              <p:cNvSpPr>
                <a:spLocks noChangeArrowheads="1"/>
              </p:cNvSpPr>
              <p:nvPr/>
            </p:nvSpPr>
            <p:spPr bwMode="auto">
              <a:xfrm>
                <a:off x="1758" y="3180"/>
                <a:ext cx="716" cy="352"/>
              </a:xfrm>
              <a:prstGeom prst="rect">
                <a:avLst/>
              </a:prstGeom>
              <a:solidFill>
                <a:srgbClr val="FFFFFF"/>
              </a:solidFill>
              <a:ln w="9525">
                <a:noFill/>
                <a:miter lim="800000"/>
                <a:headEnd/>
                <a:tailEnd/>
              </a:ln>
            </p:spPr>
            <p:txBody>
              <a:bodyPr/>
              <a:lstStyle/>
              <a:p>
                <a:endParaRPr lang="es-HN"/>
              </a:p>
            </p:txBody>
          </p:sp>
          <p:sp>
            <p:nvSpPr>
              <p:cNvPr id="86" name="Freeform 63"/>
              <p:cNvSpPr>
                <a:spLocks/>
              </p:cNvSpPr>
              <p:nvPr/>
            </p:nvSpPr>
            <p:spPr bwMode="auto">
              <a:xfrm>
                <a:off x="1758" y="3180"/>
                <a:ext cx="711" cy="348"/>
              </a:xfrm>
              <a:custGeom>
                <a:avLst/>
                <a:gdLst>
                  <a:gd name="T0" fmla="*/ 0 w 2240"/>
                  <a:gd name="T1" fmla="*/ 133 h 1264"/>
                  <a:gd name="T2" fmla="*/ 133 w 2240"/>
                  <a:gd name="T3" fmla="*/ 0 h 1264"/>
                  <a:gd name="T4" fmla="*/ 133 w 2240"/>
                  <a:gd name="T5" fmla="*/ 0 h 1264"/>
                  <a:gd name="T6" fmla="*/ 133 w 2240"/>
                  <a:gd name="T7" fmla="*/ 0 h 1264"/>
                  <a:gd name="T8" fmla="*/ 2108 w 2240"/>
                  <a:gd name="T9" fmla="*/ 0 h 1264"/>
                  <a:gd name="T10" fmla="*/ 2108 w 2240"/>
                  <a:gd name="T11" fmla="*/ 0 h 1264"/>
                  <a:gd name="T12" fmla="*/ 2240 w 2240"/>
                  <a:gd name="T13" fmla="*/ 133 h 1264"/>
                  <a:gd name="T14" fmla="*/ 2240 w 2240"/>
                  <a:gd name="T15" fmla="*/ 133 h 1264"/>
                  <a:gd name="T16" fmla="*/ 2240 w 2240"/>
                  <a:gd name="T17" fmla="*/ 133 h 1264"/>
                  <a:gd name="T18" fmla="*/ 2240 w 2240"/>
                  <a:gd name="T19" fmla="*/ 1132 h 1264"/>
                  <a:gd name="T20" fmla="*/ 2240 w 2240"/>
                  <a:gd name="T21" fmla="*/ 1132 h 1264"/>
                  <a:gd name="T22" fmla="*/ 2108 w 2240"/>
                  <a:gd name="T23" fmla="*/ 1264 h 1264"/>
                  <a:gd name="T24" fmla="*/ 2108 w 2240"/>
                  <a:gd name="T25" fmla="*/ 1264 h 1264"/>
                  <a:gd name="T26" fmla="*/ 2108 w 2240"/>
                  <a:gd name="T27" fmla="*/ 1264 h 1264"/>
                  <a:gd name="T28" fmla="*/ 133 w 2240"/>
                  <a:gd name="T29" fmla="*/ 1264 h 1264"/>
                  <a:gd name="T30" fmla="*/ 133 w 2240"/>
                  <a:gd name="T31" fmla="*/ 1264 h 1264"/>
                  <a:gd name="T32" fmla="*/ 0 w 2240"/>
                  <a:gd name="T33" fmla="*/ 1132 h 1264"/>
                  <a:gd name="T34" fmla="*/ 0 w 2240"/>
                  <a:gd name="T35" fmla="*/ 1132 h 1264"/>
                  <a:gd name="T36" fmla="*/ 0 w 2240"/>
                  <a:gd name="T37" fmla="*/ 133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0"/>
                  <a:gd name="T58" fmla="*/ 0 h 1264"/>
                  <a:gd name="T59" fmla="*/ 2240 w 2240"/>
                  <a:gd name="T60" fmla="*/ 1264 h 1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0" h="1264">
                    <a:moveTo>
                      <a:pt x="0" y="133"/>
                    </a:moveTo>
                    <a:cubicBezTo>
                      <a:pt x="0" y="60"/>
                      <a:pt x="60" y="0"/>
                      <a:pt x="133" y="0"/>
                    </a:cubicBezTo>
                    <a:cubicBezTo>
                      <a:pt x="133" y="0"/>
                      <a:pt x="133" y="0"/>
                      <a:pt x="133" y="0"/>
                    </a:cubicBezTo>
                    <a:lnTo>
                      <a:pt x="2108" y="0"/>
                    </a:lnTo>
                    <a:cubicBezTo>
                      <a:pt x="2181" y="0"/>
                      <a:pt x="2240" y="60"/>
                      <a:pt x="2240" y="133"/>
                    </a:cubicBezTo>
                    <a:cubicBezTo>
                      <a:pt x="2240" y="133"/>
                      <a:pt x="2240" y="133"/>
                      <a:pt x="2240" y="133"/>
                    </a:cubicBezTo>
                    <a:lnTo>
                      <a:pt x="2240" y="1132"/>
                    </a:lnTo>
                    <a:cubicBezTo>
                      <a:pt x="2240" y="1205"/>
                      <a:pt x="2181" y="1264"/>
                      <a:pt x="2108" y="1264"/>
                    </a:cubicBezTo>
                    <a:cubicBezTo>
                      <a:pt x="2108" y="1264"/>
                      <a:pt x="2108" y="1264"/>
                      <a:pt x="2108" y="1264"/>
                    </a:cubicBezTo>
                    <a:lnTo>
                      <a:pt x="133" y="1264"/>
                    </a:lnTo>
                    <a:cubicBezTo>
                      <a:pt x="60" y="1264"/>
                      <a:pt x="0" y="1205"/>
                      <a:pt x="0" y="1132"/>
                    </a:cubicBezTo>
                    <a:cubicBezTo>
                      <a:pt x="0" y="1132"/>
                      <a:pt x="0" y="1132"/>
                      <a:pt x="0" y="1132"/>
                    </a:cubicBezTo>
                    <a:lnTo>
                      <a:pt x="0" y="133"/>
                    </a:lnTo>
                    <a:close/>
                  </a:path>
                </a:pathLst>
              </a:custGeom>
              <a:solidFill>
                <a:srgbClr val="FFFFFF"/>
              </a:solidFill>
              <a:ln w="0">
                <a:solidFill>
                  <a:srgbClr val="000000"/>
                </a:solidFill>
                <a:prstDash val="solid"/>
                <a:round/>
                <a:headEnd/>
                <a:tailEnd/>
              </a:ln>
            </p:spPr>
            <p:txBody>
              <a:bodyPr/>
              <a:lstStyle/>
              <a:p>
                <a:endParaRPr lang="es-HN"/>
              </a:p>
            </p:txBody>
          </p:sp>
          <p:sp>
            <p:nvSpPr>
              <p:cNvPr id="87" name="Rectangle 64"/>
              <p:cNvSpPr>
                <a:spLocks noChangeArrowheads="1"/>
              </p:cNvSpPr>
              <p:nvPr/>
            </p:nvSpPr>
            <p:spPr bwMode="auto">
              <a:xfrm>
                <a:off x="1758" y="3180"/>
                <a:ext cx="716" cy="352"/>
              </a:xfrm>
              <a:prstGeom prst="rect">
                <a:avLst/>
              </a:prstGeom>
              <a:solidFill>
                <a:srgbClr val="FFFFFF"/>
              </a:solidFill>
              <a:ln w="9525">
                <a:noFill/>
                <a:miter lim="800000"/>
                <a:headEnd/>
                <a:tailEnd/>
              </a:ln>
            </p:spPr>
            <p:txBody>
              <a:bodyPr/>
              <a:lstStyle/>
              <a:p>
                <a:endParaRPr lang="es-HN"/>
              </a:p>
            </p:txBody>
          </p:sp>
          <p:sp>
            <p:nvSpPr>
              <p:cNvPr id="88" name="Freeform 65"/>
              <p:cNvSpPr>
                <a:spLocks noEditPoints="1"/>
              </p:cNvSpPr>
              <p:nvPr/>
            </p:nvSpPr>
            <p:spPr bwMode="auto">
              <a:xfrm>
                <a:off x="1756" y="3178"/>
                <a:ext cx="715" cy="352"/>
              </a:xfrm>
              <a:custGeom>
                <a:avLst/>
                <a:gdLst>
                  <a:gd name="T0" fmla="*/ 1 w 2256"/>
                  <a:gd name="T1" fmla="*/ 140 h 1280"/>
                  <a:gd name="T2" fmla="*/ 13 w 2256"/>
                  <a:gd name="T3" fmla="*/ 85 h 1280"/>
                  <a:gd name="T4" fmla="*/ 43 w 2256"/>
                  <a:gd name="T5" fmla="*/ 41 h 1280"/>
                  <a:gd name="T6" fmla="*/ 88 w 2256"/>
                  <a:gd name="T7" fmla="*/ 12 h 1280"/>
                  <a:gd name="T8" fmla="*/ 141 w 2256"/>
                  <a:gd name="T9" fmla="*/ 0 h 1280"/>
                  <a:gd name="T10" fmla="*/ 2118 w 2256"/>
                  <a:gd name="T11" fmla="*/ 1 h 1280"/>
                  <a:gd name="T12" fmla="*/ 2172 w 2256"/>
                  <a:gd name="T13" fmla="*/ 13 h 1280"/>
                  <a:gd name="T14" fmla="*/ 2216 w 2256"/>
                  <a:gd name="T15" fmla="*/ 43 h 1280"/>
                  <a:gd name="T16" fmla="*/ 2246 w 2256"/>
                  <a:gd name="T17" fmla="*/ 88 h 1280"/>
                  <a:gd name="T18" fmla="*/ 2256 w 2256"/>
                  <a:gd name="T19" fmla="*/ 141 h 1280"/>
                  <a:gd name="T20" fmla="*/ 2256 w 2256"/>
                  <a:gd name="T21" fmla="*/ 1142 h 1280"/>
                  <a:gd name="T22" fmla="*/ 2245 w 2256"/>
                  <a:gd name="T23" fmla="*/ 1196 h 1280"/>
                  <a:gd name="T24" fmla="*/ 2214 w 2256"/>
                  <a:gd name="T25" fmla="*/ 1240 h 1280"/>
                  <a:gd name="T26" fmla="*/ 2169 w 2256"/>
                  <a:gd name="T27" fmla="*/ 1270 h 1280"/>
                  <a:gd name="T28" fmla="*/ 2116 w 2256"/>
                  <a:gd name="T29" fmla="*/ 1280 h 1280"/>
                  <a:gd name="T30" fmla="*/ 140 w 2256"/>
                  <a:gd name="T31" fmla="*/ 1280 h 1280"/>
                  <a:gd name="T32" fmla="*/ 85 w 2256"/>
                  <a:gd name="T33" fmla="*/ 1269 h 1280"/>
                  <a:gd name="T34" fmla="*/ 41 w 2256"/>
                  <a:gd name="T35" fmla="*/ 1238 h 1280"/>
                  <a:gd name="T36" fmla="*/ 12 w 2256"/>
                  <a:gd name="T37" fmla="*/ 1193 h 1280"/>
                  <a:gd name="T38" fmla="*/ 0 w 2256"/>
                  <a:gd name="T39" fmla="*/ 1140 h 1280"/>
                  <a:gd name="T40" fmla="*/ 16 w 2256"/>
                  <a:gd name="T41" fmla="*/ 1140 h 1280"/>
                  <a:gd name="T42" fmla="*/ 27 w 2256"/>
                  <a:gd name="T43" fmla="*/ 1190 h 1280"/>
                  <a:gd name="T44" fmla="*/ 54 w 2256"/>
                  <a:gd name="T45" fmla="*/ 1229 h 1280"/>
                  <a:gd name="T46" fmla="*/ 94 w 2256"/>
                  <a:gd name="T47" fmla="*/ 1256 h 1280"/>
                  <a:gd name="T48" fmla="*/ 143 w 2256"/>
                  <a:gd name="T49" fmla="*/ 1265 h 1280"/>
                  <a:gd name="T50" fmla="*/ 2116 w 2256"/>
                  <a:gd name="T51" fmla="*/ 1264 h 1280"/>
                  <a:gd name="T52" fmla="*/ 2166 w 2256"/>
                  <a:gd name="T53" fmla="*/ 1255 h 1280"/>
                  <a:gd name="T54" fmla="*/ 2205 w 2256"/>
                  <a:gd name="T55" fmla="*/ 1227 h 1280"/>
                  <a:gd name="T56" fmla="*/ 2232 w 2256"/>
                  <a:gd name="T57" fmla="*/ 1187 h 1280"/>
                  <a:gd name="T58" fmla="*/ 2241 w 2256"/>
                  <a:gd name="T59" fmla="*/ 1139 h 1280"/>
                  <a:gd name="T60" fmla="*/ 2240 w 2256"/>
                  <a:gd name="T61" fmla="*/ 141 h 1280"/>
                  <a:gd name="T62" fmla="*/ 2231 w 2256"/>
                  <a:gd name="T63" fmla="*/ 91 h 1280"/>
                  <a:gd name="T64" fmla="*/ 2203 w 2256"/>
                  <a:gd name="T65" fmla="*/ 52 h 1280"/>
                  <a:gd name="T66" fmla="*/ 2163 w 2256"/>
                  <a:gd name="T67" fmla="*/ 26 h 1280"/>
                  <a:gd name="T68" fmla="*/ 2115 w 2256"/>
                  <a:gd name="T69" fmla="*/ 16 h 1280"/>
                  <a:gd name="T70" fmla="*/ 141 w 2256"/>
                  <a:gd name="T71" fmla="*/ 16 h 1280"/>
                  <a:gd name="T72" fmla="*/ 91 w 2256"/>
                  <a:gd name="T73" fmla="*/ 27 h 1280"/>
                  <a:gd name="T74" fmla="*/ 52 w 2256"/>
                  <a:gd name="T75" fmla="*/ 54 h 1280"/>
                  <a:gd name="T76" fmla="*/ 26 w 2256"/>
                  <a:gd name="T77" fmla="*/ 94 h 1280"/>
                  <a:gd name="T78" fmla="*/ 16 w 2256"/>
                  <a:gd name="T79" fmla="*/ 143 h 1280"/>
                  <a:gd name="T80" fmla="*/ 16 w 2256"/>
                  <a:gd name="T81" fmla="*/ 1140 h 1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56"/>
                  <a:gd name="T124" fmla="*/ 0 h 1280"/>
                  <a:gd name="T125" fmla="*/ 2256 w 2256"/>
                  <a:gd name="T126" fmla="*/ 1280 h 1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56" h="1280">
                    <a:moveTo>
                      <a:pt x="0" y="141"/>
                    </a:moveTo>
                    <a:cubicBezTo>
                      <a:pt x="0" y="141"/>
                      <a:pt x="1" y="140"/>
                      <a:pt x="1" y="140"/>
                    </a:cubicBezTo>
                    <a:lnTo>
                      <a:pt x="12" y="88"/>
                    </a:lnTo>
                    <a:cubicBezTo>
                      <a:pt x="12" y="87"/>
                      <a:pt x="12" y="86"/>
                      <a:pt x="13" y="85"/>
                    </a:cubicBezTo>
                    <a:lnTo>
                      <a:pt x="41" y="43"/>
                    </a:lnTo>
                    <a:cubicBezTo>
                      <a:pt x="41" y="42"/>
                      <a:pt x="42" y="41"/>
                      <a:pt x="43" y="41"/>
                    </a:cubicBezTo>
                    <a:lnTo>
                      <a:pt x="85" y="13"/>
                    </a:lnTo>
                    <a:cubicBezTo>
                      <a:pt x="86" y="12"/>
                      <a:pt x="87" y="12"/>
                      <a:pt x="88" y="12"/>
                    </a:cubicBezTo>
                    <a:lnTo>
                      <a:pt x="140" y="1"/>
                    </a:lnTo>
                    <a:cubicBezTo>
                      <a:pt x="140" y="1"/>
                      <a:pt x="141" y="0"/>
                      <a:pt x="141" y="0"/>
                    </a:cubicBezTo>
                    <a:lnTo>
                      <a:pt x="2116" y="0"/>
                    </a:lnTo>
                    <a:cubicBezTo>
                      <a:pt x="2117" y="0"/>
                      <a:pt x="2118" y="1"/>
                      <a:pt x="2118" y="1"/>
                    </a:cubicBezTo>
                    <a:lnTo>
                      <a:pt x="2169" y="12"/>
                    </a:lnTo>
                    <a:cubicBezTo>
                      <a:pt x="2170" y="12"/>
                      <a:pt x="2171" y="12"/>
                      <a:pt x="2172" y="13"/>
                    </a:cubicBezTo>
                    <a:lnTo>
                      <a:pt x="2214" y="41"/>
                    </a:lnTo>
                    <a:cubicBezTo>
                      <a:pt x="2215" y="41"/>
                      <a:pt x="2215" y="42"/>
                      <a:pt x="2216" y="43"/>
                    </a:cubicBezTo>
                    <a:lnTo>
                      <a:pt x="2245" y="85"/>
                    </a:lnTo>
                    <a:cubicBezTo>
                      <a:pt x="2246" y="86"/>
                      <a:pt x="2246" y="87"/>
                      <a:pt x="2246" y="88"/>
                    </a:cubicBezTo>
                    <a:lnTo>
                      <a:pt x="2256" y="140"/>
                    </a:lnTo>
                    <a:cubicBezTo>
                      <a:pt x="2256" y="140"/>
                      <a:pt x="2256" y="141"/>
                      <a:pt x="2256" y="141"/>
                    </a:cubicBezTo>
                    <a:lnTo>
                      <a:pt x="2256" y="1140"/>
                    </a:lnTo>
                    <a:cubicBezTo>
                      <a:pt x="2256" y="1141"/>
                      <a:pt x="2256" y="1141"/>
                      <a:pt x="2256" y="1142"/>
                    </a:cubicBezTo>
                    <a:lnTo>
                      <a:pt x="2246" y="1193"/>
                    </a:lnTo>
                    <a:cubicBezTo>
                      <a:pt x="2246" y="1194"/>
                      <a:pt x="2246" y="1195"/>
                      <a:pt x="2245" y="1196"/>
                    </a:cubicBezTo>
                    <a:lnTo>
                      <a:pt x="2216" y="1238"/>
                    </a:lnTo>
                    <a:cubicBezTo>
                      <a:pt x="2216" y="1239"/>
                      <a:pt x="2215" y="1240"/>
                      <a:pt x="2214" y="1240"/>
                    </a:cubicBezTo>
                    <a:lnTo>
                      <a:pt x="2172" y="1269"/>
                    </a:lnTo>
                    <a:cubicBezTo>
                      <a:pt x="2171" y="1270"/>
                      <a:pt x="2170" y="1270"/>
                      <a:pt x="2169" y="1270"/>
                    </a:cubicBezTo>
                    <a:lnTo>
                      <a:pt x="2118" y="1280"/>
                    </a:lnTo>
                    <a:cubicBezTo>
                      <a:pt x="2117" y="1280"/>
                      <a:pt x="2117" y="1280"/>
                      <a:pt x="2116" y="1280"/>
                    </a:cubicBezTo>
                    <a:lnTo>
                      <a:pt x="141" y="1280"/>
                    </a:lnTo>
                    <a:cubicBezTo>
                      <a:pt x="141" y="1280"/>
                      <a:pt x="140" y="1280"/>
                      <a:pt x="140" y="1280"/>
                    </a:cubicBezTo>
                    <a:lnTo>
                      <a:pt x="88" y="1270"/>
                    </a:lnTo>
                    <a:cubicBezTo>
                      <a:pt x="87" y="1270"/>
                      <a:pt x="86" y="1270"/>
                      <a:pt x="85" y="1269"/>
                    </a:cubicBezTo>
                    <a:lnTo>
                      <a:pt x="43" y="1240"/>
                    </a:lnTo>
                    <a:cubicBezTo>
                      <a:pt x="42" y="1239"/>
                      <a:pt x="41" y="1239"/>
                      <a:pt x="41" y="1238"/>
                    </a:cubicBezTo>
                    <a:lnTo>
                      <a:pt x="13" y="1196"/>
                    </a:lnTo>
                    <a:cubicBezTo>
                      <a:pt x="12" y="1195"/>
                      <a:pt x="12" y="1194"/>
                      <a:pt x="12" y="1193"/>
                    </a:cubicBezTo>
                    <a:lnTo>
                      <a:pt x="1" y="1142"/>
                    </a:lnTo>
                    <a:cubicBezTo>
                      <a:pt x="1" y="1142"/>
                      <a:pt x="0" y="1141"/>
                      <a:pt x="0" y="1140"/>
                    </a:cubicBezTo>
                    <a:lnTo>
                      <a:pt x="0" y="141"/>
                    </a:lnTo>
                    <a:close/>
                    <a:moveTo>
                      <a:pt x="16" y="1140"/>
                    </a:moveTo>
                    <a:lnTo>
                      <a:pt x="16" y="1139"/>
                    </a:lnTo>
                    <a:lnTo>
                      <a:pt x="27" y="1190"/>
                    </a:lnTo>
                    <a:lnTo>
                      <a:pt x="26" y="1187"/>
                    </a:lnTo>
                    <a:lnTo>
                      <a:pt x="54" y="1229"/>
                    </a:lnTo>
                    <a:lnTo>
                      <a:pt x="52" y="1227"/>
                    </a:lnTo>
                    <a:lnTo>
                      <a:pt x="94" y="1256"/>
                    </a:lnTo>
                    <a:lnTo>
                      <a:pt x="91" y="1255"/>
                    </a:lnTo>
                    <a:lnTo>
                      <a:pt x="143" y="1265"/>
                    </a:lnTo>
                    <a:lnTo>
                      <a:pt x="141" y="1264"/>
                    </a:lnTo>
                    <a:lnTo>
                      <a:pt x="2116" y="1264"/>
                    </a:lnTo>
                    <a:lnTo>
                      <a:pt x="2115" y="1265"/>
                    </a:lnTo>
                    <a:lnTo>
                      <a:pt x="2166" y="1255"/>
                    </a:lnTo>
                    <a:lnTo>
                      <a:pt x="2163" y="1256"/>
                    </a:lnTo>
                    <a:lnTo>
                      <a:pt x="2205" y="1227"/>
                    </a:lnTo>
                    <a:lnTo>
                      <a:pt x="2203" y="1229"/>
                    </a:lnTo>
                    <a:lnTo>
                      <a:pt x="2232" y="1187"/>
                    </a:lnTo>
                    <a:lnTo>
                      <a:pt x="2231" y="1190"/>
                    </a:lnTo>
                    <a:lnTo>
                      <a:pt x="2241" y="1139"/>
                    </a:lnTo>
                    <a:lnTo>
                      <a:pt x="2240" y="1140"/>
                    </a:lnTo>
                    <a:lnTo>
                      <a:pt x="2240" y="141"/>
                    </a:lnTo>
                    <a:lnTo>
                      <a:pt x="2241" y="143"/>
                    </a:lnTo>
                    <a:lnTo>
                      <a:pt x="2231" y="91"/>
                    </a:lnTo>
                    <a:lnTo>
                      <a:pt x="2232" y="94"/>
                    </a:lnTo>
                    <a:lnTo>
                      <a:pt x="2203" y="52"/>
                    </a:lnTo>
                    <a:lnTo>
                      <a:pt x="2205" y="54"/>
                    </a:lnTo>
                    <a:lnTo>
                      <a:pt x="2163" y="26"/>
                    </a:lnTo>
                    <a:lnTo>
                      <a:pt x="2166" y="27"/>
                    </a:lnTo>
                    <a:lnTo>
                      <a:pt x="2115" y="16"/>
                    </a:lnTo>
                    <a:lnTo>
                      <a:pt x="2116" y="16"/>
                    </a:lnTo>
                    <a:lnTo>
                      <a:pt x="141" y="16"/>
                    </a:lnTo>
                    <a:lnTo>
                      <a:pt x="143" y="16"/>
                    </a:lnTo>
                    <a:lnTo>
                      <a:pt x="91" y="27"/>
                    </a:lnTo>
                    <a:lnTo>
                      <a:pt x="94" y="26"/>
                    </a:lnTo>
                    <a:lnTo>
                      <a:pt x="52" y="54"/>
                    </a:lnTo>
                    <a:lnTo>
                      <a:pt x="54" y="52"/>
                    </a:lnTo>
                    <a:lnTo>
                      <a:pt x="26" y="94"/>
                    </a:lnTo>
                    <a:lnTo>
                      <a:pt x="27" y="91"/>
                    </a:lnTo>
                    <a:lnTo>
                      <a:pt x="16" y="143"/>
                    </a:lnTo>
                    <a:lnTo>
                      <a:pt x="16" y="141"/>
                    </a:lnTo>
                    <a:lnTo>
                      <a:pt x="16" y="1140"/>
                    </a:lnTo>
                    <a:close/>
                  </a:path>
                </a:pathLst>
              </a:custGeom>
              <a:solidFill>
                <a:srgbClr val="5DB18E"/>
              </a:solidFill>
              <a:ln w="0" cap="flat">
                <a:solidFill>
                  <a:srgbClr val="5DB18E"/>
                </a:solidFill>
                <a:prstDash val="solid"/>
                <a:round/>
                <a:headEnd/>
                <a:tailEnd/>
              </a:ln>
            </p:spPr>
            <p:txBody>
              <a:bodyPr/>
              <a:lstStyle/>
              <a:p>
                <a:endParaRPr lang="es-HN"/>
              </a:p>
            </p:txBody>
          </p:sp>
          <p:sp>
            <p:nvSpPr>
              <p:cNvPr id="89" name="Rectangle 66"/>
              <p:cNvSpPr>
                <a:spLocks noChangeArrowheads="1"/>
              </p:cNvSpPr>
              <p:nvPr/>
            </p:nvSpPr>
            <p:spPr bwMode="auto">
              <a:xfrm>
                <a:off x="1791" y="3249"/>
                <a:ext cx="635" cy="233"/>
              </a:xfrm>
              <a:prstGeom prst="rect">
                <a:avLst/>
              </a:prstGeom>
              <a:noFill/>
              <a:ln w="9525">
                <a:noFill/>
                <a:miter lim="800000"/>
                <a:headEnd/>
                <a:tailEnd/>
              </a:ln>
            </p:spPr>
            <p:txBody>
              <a:bodyPr lIns="0" tIns="0" rIns="0" bIns="0">
                <a:spAutoFit/>
              </a:bodyPr>
              <a:lstStyle/>
              <a:p>
                <a:pPr algn="ctr"/>
                <a:r>
                  <a:rPr lang="es-HN" sz="1200">
                    <a:solidFill>
                      <a:srgbClr val="000000"/>
                    </a:solidFill>
                    <a:latin typeface="Calibri" pitchFamily="34" charset="0"/>
                  </a:rPr>
                  <a:t>Matriz de Indicadores </a:t>
                </a:r>
                <a:endParaRPr lang="es-HN" sz="1200"/>
              </a:p>
            </p:txBody>
          </p:sp>
          <p:pic>
            <p:nvPicPr>
              <p:cNvPr id="90" name="Picture 68"/>
              <p:cNvPicPr>
                <a:picLocks noChangeAspect="1" noChangeArrowheads="1"/>
              </p:cNvPicPr>
              <p:nvPr/>
            </p:nvPicPr>
            <p:blipFill>
              <a:blip r:embed="rId26"/>
              <a:srcRect/>
              <a:stretch>
                <a:fillRect/>
              </a:stretch>
            </p:blipFill>
            <p:spPr bwMode="auto">
              <a:xfrm>
                <a:off x="1728" y="3528"/>
                <a:ext cx="776" cy="405"/>
              </a:xfrm>
              <a:prstGeom prst="rect">
                <a:avLst/>
              </a:prstGeom>
              <a:noFill/>
              <a:ln w="9525">
                <a:noFill/>
                <a:miter lim="800000"/>
                <a:headEnd/>
                <a:tailEnd/>
              </a:ln>
            </p:spPr>
          </p:pic>
          <p:pic>
            <p:nvPicPr>
              <p:cNvPr id="91" name="Picture 69"/>
              <p:cNvPicPr>
                <a:picLocks noChangeAspect="1" noChangeArrowheads="1"/>
              </p:cNvPicPr>
              <p:nvPr/>
            </p:nvPicPr>
            <p:blipFill>
              <a:blip r:embed="rId27"/>
              <a:srcRect/>
              <a:stretch>
                <a:fillRect/>
              </a:stretch>
            </p:blipFill>
            <p:spPr bwMode="auto">
              <a:xfrm>
                <a:off x="1728" y="3528"/>
                <a:ext cx="776" cy="405"/>
              </a:xfrm>
              <a:prstGeom prst="rect">
                <a:avLst/>
              </a:prstGeom>
              <a:noFill/>
              <a:ln w="9525">
                <a:noFill/>
                <a:miter lim="800000"/>
                <a:headEnd/>
                <a:tailEnd/>
              </a:ln>
            </p:spPr>
          </p:pic>
          <p:pic>
            <p:nvPicPr>
              <p:cNvPr id="92" name="Picture 70"/>
              <p:cNvPicPr>
                <a:picLocks noChangeAspect="1" noChangeArrowheads="1"/>
              </p:cNvPicPr>
              <p:nvPr/>
            </p:nvPicPr>
            <p:blipFill>
              <a:blip r:embed="rId28"/>
              <a:srcRect/>
              <a:stretch>
                <a:fillRect/>
              </a:stretch>
            </p:blipFill>
            <p:spPr bwMode="auto">
              <a:xfrm>
                <a:off x="1784" y="3607"/>
                <a:ext cx="654" cy="220"/>
              </a:xfrm>
              <a:prstGeom prst="rect">
                <a:avLst/>
              </a:prstGeom>
              <a:noFill/>
              <a:ln w="9525">
                <a:noFill/>
                <a:miter lim="800000"/>
                <a:headEnd/>
                <a:tailEnd/>
              </a:ln>
            </p:spPr>
          </p:pic>
          <p:pic>
            <p:nvPicPr>
              <p:cNvPr id="93" name="Picture 71"/>
              <p:cNvPicPr>
                <a:picLocks noChangeAspect="1" noChangeArrowheads="1"/>
              </p:cNvPicPr>
              <p:nvPr/>
            </p:nvPicPr>
            <p:blipFill>
              <a:blip r:embed="rId29"/>
              <a:srcRect/>
              <a:stretch>
                <a:fillRect/>
              </a:stretch>
            </p:blipFill>
            <p:spPr bwMode="auto">
              <a:xfrm>
                <a:off x="1784" y="3607"/>
                <a:ext cx="654" cy="220"/>
              </a:xfrm>
              <a:prstGeom prst="rect">
                <a:avLst/>
              </a:prstGeom>
              <a:noFill/>
              <a:ln w="9525">
                <a:noFill/>
                <a:miter lim="800000"/>
                <a:headEnd/>
                <a:tailEnd/>
              </a:ln>
            </p:spPr>
          </p:pic>
          <p:sp>
            <p:nvSpPr>
              <p:cNvPr id="94" name="Rectangle 72"/>
              <p:cNvSpPr>
                <a:spLocks noChangeArrowheads="1"/>
              </p:cNvSpPr>
              <p:nvPr/>
            </p:nvSpPr>
            <p:spPr bwMode="auto">
              <a:xfrm>
                <a:off x="1758" y="3545"/>
                <a:ext cx="716" cy="352"/>
              </a:xfrm>
              <a:prstGeom prst="rect">
                <a:avLst/>
              </a:prstGeom>
              <a:solidFill>
                <a:srgbClr val="FFFFFF"/>
              </a:solidFill>
              <a:ln w="9525">
                <a:noFill/>
                <a:miter lim="800000"/>
                <a:headEnd/>
                <a:tailEnd/>
              </a:ln>
            </p:spPr>
            <p:txBody>
              <a:bodyPr/>
              <a:lstStyle/>
              <a:p>
                <a:endParaRPr lang="es-HN"/>
              </a:p>
            </p:txBody>
          </p:sp>
          <p:sp>
            <p:nvSpPr>
              <p:cNvPr id="95" name="Freeform 73"/>
              <p:cNvSpPr>
                <a:spLocks/>
              </p:cNvSpPr>
              <p:nvPr/>
            </p:nvSpPr>
            <p:spPr bwMode="auto">
              <a:xfrm>
                <a:off x="1758" y="3545"/>
                <a:ext cx="711" cy="348"/>
              </a:xfrm>
              <a:custGeom>
                <a:avLst/>
                <a:gdLst>
                  <a:gd name="T0" fmla="*/ 0 w 2240"/>
                  <a:gd name="T1" fmla="*/ 133 h 1264"/>
                  <a:gd name="T2" fmla="*/ 133 w 2240"/>
                  <a:gd name="T3" fmla="*/ 0 h 1264"/>
                  <a:gd name="T4" fmla="*/ 133 w 2240"/>
                  <a:gd name="T5" fmla="*/ 0 h 1264"/>
                  <a:gd name="T6" fmla="*/ 133 w 2240"/>
                  <a:gd name="T7" fmla="*/ 0 h 1264"/>
                  <a:gd name="T8" fmla="*/ 2108 w 2240"/>
                  <a:gd name="T9" fmla="*/ 0 h 1264"/>
                  <a:gd name="T10" fmla="*/ 2108 w 2240"/>
                  <a:gd name="T11" fmla="*/ 0 h 1264"/>
                  <a:gd name="T12" fmla="*/ 2240 w 2240"/>
                  <a:gd name="T13" fmla="*/ 133 h 1264"/>
                  <a:gd name="T14" fmla="*/ 2240 w 2240"/>
                  <a:gd name="T15" fmla="*/ 133 h 1264"/>
                  <a:gd name="T16" fmla="*/ 2240 w 2240"/>
                  <a:gd name="T17" fmla="*/ 133 h 1264"/>
                  <a:gd name="T18" fmla="*/ 2240 w 2240"/>
                  <a:gd name="T19" fmla="*/ 1132 h 1264"/>
                  <a:gd name="T20" fmla="*/ 2240 w 2240"/>
                  <a:gd name="T21" fmla="*/ 1132 h 1264"/>
                  <a:gd name="T22" fmla="*/ 2108 w 2240"/>
                  <a:gd name="T23" fmla="*/ 1264 h 1264"/>
                  <a:gd name="T24" fmla="*/ 2108 w 2240"/>
                  <a:gd name="T25" fmla="*/ 1264 h 1264"/>
                  <a:gd name="T26" fmla="*/ 2108 w 2240"/>
                  <a:gd name="T27" fmla="*/ 1264 h 1264"/>
                  <a:gd name="T28" fmla="*/ 133 w 2240"/>
                  <a:gd name="T29" fmla="*/ 1264 h 1264"/>
                  <a:gd name="T30" fmla="*/ 133 w 2240"/>
                  <a:gd name="T31" fmla="*/ 1264 h 1264"/>
                  <a:gd name="T32" fmla="*/ 0 w 2240"/>
                  <a:gd name="T33" fmla="*/ 1132 h 1264"/>
                  <a:gd name="T34" fmla="*/ 0 w 2240"/>
                  <a:gd name="T35" fmla="*/ 1132 h 1264"/>
                  <a:gd name="T36" fmla="*/ 0 w 2240"/>
                  <a:gd name="T37" fmla="*/ 133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0"/>
                  <a:gd name="T58" fmla="*/ 0 h 1264"/>
                  <a:gd name="T59" fmla="*/ 2240 w 2240"/>
                  <a:gd name="T60" fmla="*/ 1264 h 1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0" h="1264">
                    <a:moveTo>
                      <a:pt x="0" y="133"/>
                    </a:moveTo>
                    <a:cubicBezTo>
                      <a:pt x="0" y="60"/>
                      <a:pt x="60" y="0"/>
                      <a:pt x="133" y="0"/>
                    </a:cubicBezTo>
                    <a:cubicBezTo>
                      <a:pt x="133" y="0"/>
                      <a:pt x="133" y="0"/>
                      <a:pt x="133" y="0"/>
                    </a:cubicBezTo>
                    <a:lnTo>
                      <a:pt x="2108" y="0"/>
                    </a:lnTo>
                    <a:cubicBezTo>
                      <a:pt x="2181" y="0"/>
                      <a:pt x="2240" y="60"/>
                      <a:pt x="2240" y="133"/>
                    </a:cubicBezTo>
                    <a:cubicBezTo>
                      <a:pt x="2240" y="133"/>
                      <a:pt x="2240" y="133"/>
                      <a:pt x="2240" y="133"/>
                    </a:cubicBezTo>
                    <a:lnTo>
                      <a:pt x="2240" y="1132"/>
                    </a:lnTo>
                    <a:cubicBezTo>
                      <a:pt x="2240" y="1205"/>
                      <a:pt x="2181" y="1264"/>
                      <a:pt x="2108" y="1264"/>
                    </a:cubicBezTo>
                    <a:cubicBezTo>
                      <a:pt x="2108" y="1264"/>
                      <a:pt x="2108" y="1264"/>
                      <a:pt x="2108" y="1264"/>
                    </a:cubicBezTo>
                    <a:lnTo>
                      <a:pt x="133" y="1264"/>
                    </a:lnTo>
                    <a:cubicBezTo>
                      <a:pt x="60" y="1264"/>
                      <a:pt x="0" y="1205"/>
                      <a:pt x="0" y="1132"/>
                    </a:cubicBezTo>
                    <a:cubicBezTo>
                      <a:pt x="0" y="1132"/>
                      <a:pt x="0" y="1132"/>
                      <a:pt x="0" y="1132"/>
                    </a:cubicBezTo>
                    <a:lnTo>
                      <a:pt x="0" y="133"/>
                    </a:lnTo>
                    <a:close/>
                  </a:path>
                </a:pathLst>
              </a:custGeom>
              <a:solidFill>
                <a:srgbClr val="FFFFFF"/>
              </a:solidFill>
              <a:ln w="0">
                <a:solidFill>
                  <a:srgbClr val="000000"/>
                </a:solidFill>
                <a:prstDash val="solid"/>
                <a:round/>
                <a:headEnd/>
                <a:tailEnd/>
              </a:ln>
            </p:spPr>
            <p:txBody>
              <a:bodyPr/>
              <a:lstStyle/>
              <a:p>
                <a:endParaRPr lang="es-HN"/>
              </a:p>
            </p:txBody>
          </p:sp>
          <p:sp>
            <p:nvSpPr>
              <p:cNvPr id="96" name="Rectangle 74"/>
              <p:cNvSpPr>
                <a:spLocks noChangeArrowheads="1"/>
              </p:cNvSpPr>
              <p:nvPr/>
            </p:nvSpPr>
            <p:spPr bwMode="auto">
              <a:xfrm>
                <a:off x="1758" y="3545"/>
                <a:ext cx="716" cy="352"/>
              </a:xfrm>
              <a:prstGeom prst="rect">
                <a:avLst/>
              </a:prstGeom>
              <a:solidFill>
                <a:srgbClr val="FFFFFF"/>
              </a:solidFill>
              <a:ln w="9525">
                <a:noFill/>
                <a:miter lim="800000"/>
                <a:headEnd/>
                <a:tailEnd/>
              </a:ln>
            </p:spPr>
            <p:txBody>
              <a:bodyPr/>
              <a:lstStyle/>
              <a:p>
                <a:endParaRPr lang="es-HN"/>
              </a:p>
            </p:txBody>
          </p:sp>
          <p:sp>
            <p:nvSpPr>
              <p:cNvPr id="97" name="Freeform 75"/>
              <p:cNvSpPr>
                <a:spLocks noEditPoints="1"/>
              </p:cNvSpPr>
              <p:nvPr/>
            </p:nvSpPr>
            <p:spPr bwMode="auto">
              <a:xfrm>
                <a:off x="1756" y="3543"/>
                <a:ext cx="715" cy="352"/>
              </a:xfrm>
              <a:custGeom>
                <a:avLst/>
                <a:gdLst>
                  <a:gd name="T0" fmla="*/ 1 w 2256"/>
                  <a:gd name="T1" fmla="*/ 140 h 1280"/>
                  <a:gd name="T2" fmla="*/ 13 w 2256"/>
                  <a:gd name="T3" fmla="*/ 85 h 1280"/>
                  <a:gd name="T4" fmla="*/ 43 w 2256"/>
                  <a:gd name="T5" fmla="*/ 41 h 1280"/>
                  <a:gd name="T6" fmla="*/ 88 w 2256"/>
                  <a:gd name="T7" fmla="*/ 12 h 1280"/>
                  <a:gd name="T8" fmla="*/ 141 w 2256"/>
                  <a:gd name="T9" fmla="*/ 0 h 1280"/>
                  <a:gd name="T10" fmla="*/ 2118 w 2256"/>
                  <a:gd name="T11" fmla="*/ 1 h 1280"/>
                  <a:gd name="T12" fmla="*/ 2172 w 2256"/>
                  <a:gd name="T13" fmla="*/ 13 h 1280"/>
                  <a:gd name="T14" fmla="*/ 2216 w 2256"/>
                  <a:gd name="T15" fmla="*/ 43 h 1280"/>
                  <a:gd name="T16" fmla="*/ 2246 w 2256"/>
                  <a:gd name="T17" fmla="*/ 88 h 1280"/>
                  <a:gd name="T18" fmla="*/ 2256 w 2256"/>
                  <a:gd name="T19" fmla="*/ 141 h 1280"/>
                  <a:gd name="T20" fmla="*/ 2256 w 2256"/>
                  <a:gd name="T21" fmla="*/ 1142 h 1280"/>
                  <a:gd name="T22" fmla="*/ 2245 w 2256"/>
                  <a:gd name="T23" fmla="*/ 1196 h 1280"/>
                  <a:gd name="T24" fmla="*/ 2214 w 2256"/>
                  <a:gd name="T25" fmla="*/ 1240 h 1280"/>
                  <a:gd name="T26" fmla="*/ 2169 w 2256"/>
                  <a:gd name="T27" fmla="*/ 1270 h 1280"/>
                  <a:gd name="T28" fmla="*/ 2116 w 2256"/>
                  <a:gd name="T29" fmla="*/ 1280 h 1280"/>
                  <a:gd name="T30" fmla="*/ 140 w 2256"/>
                  <a:gd name="T31" fmla="*/ 1280 h 1280"/>
                  <a:gd name="T32" fmla="*/ 85 w 2256"/>
                  <a:gd name="T33" fmla="*/ 1269 h 1280"/>
                  <a:gd name="T34" fmla="*/ 41 w 2256"/>
                  <a:gd name="T35" fmla="*/ 1238 h 1280"/>
                  <a:gd name="T36" fmla="*/ 12 w 2256"/>
                  <a:gd name="T37" fmla="*/ 1193 h 1280"/>
                  <a:gd name="T38" fmla="*/ 0 w 2256"/>
                  <a:gd name="T39" fmla="*/ 1140 h 1280"/>
                  <a:gd name="T40" fmla="*/ 16 w 2256"/>
                  <a:gd name="T41" fmla="*/ 1140 h 1280"/>
                  <a:gd name="T42" fmla="*/ 27 w 2256"/>
                  <a:gd name="T43" fmla="*/ 1190 h 1280"/>
                  <a:gd name="T44" fmla="*/ 54 w 2256"/>
                  <a:gd name="T45" fmla="*/ 1229 h 1280"/>
                  <a:gd name="T46" fmla="*/ 94 w 2256"/>
                  <a:gd name="T47" fmla="*/ 1256 h 1280"/>
                  <a:gd name="T48" fmla="*/ 143 w 2256"/>
                  <a:gd name="T49" fmla="*/ 1265 h 1280"/>
                  <a:gd name="T50" fmla="*/ 2116 w 2256"/>
                  <a:gd name="T51" fmla="*/ 1264 h 1280"/>
                  <a:gd name="T52" fmla="*/ 2166 w 2256"/>
                  <a:gd name="T53" fmla="*/ 1255 h 1280"/>
                  <a:gd name="T54" fmla="*/ 2205 w 2256"/>
                  <a:gd name="T55" fmla="*/ 1227 h 1280"/>
                  <a:gd name="T56" fmla="*/ 2232 w 2256"/>
                  <a:gd name="T57" fmla="*/ 1187 h 1280"/>
                  <a:gd name="T58" fmla="*/ 2241 w 2256"/>
                  <a:gd name="T59" fmla="*/ 1139 h 1280"/>
                  <a:gd name="T60" fmla="*/ 2240 w 2256"/>
                  <a:gd name="T61" fmla="*/ 141 h 1280"/>
                  <a:gd name="T62" fmla="*/ 2231 w 2256"/>
                  <a:gd name="T63" fmla="*/ 91 h 1280"/>
                  <a:gd name="T64" fmla="*/ 2203 w 2256"/>
                  <a:gd name="T65" fmla="*/ 52 h 1280"/>
                  <a:gd name="T66" fmla="*/ 2163 w 2256"/>
                  <a:gd name="T67" fmla="*/ 26 h 1280"/>
                  <a:gd name="T68" fmla="*/ 2115 w 2256"/>
                  <a:gd name="T69" fmla="*/ 16 h 1280"/>
                  <a:gd name="T70" fmla="*/ 141 w 2256"/>
                  <a:gd name="T71" fmla="*/ 16 h 1280"/>
                  <a:gd name="T72" fmla="*/ 91 w 2256"/>
                  <a:gd name="T73" fmla="*/ 27 h 1280"/>
                  <a:gd name="T74" fmla="*/ 52 w 2256"/>
                  <a:gd name="T75" fmla="*/ 54 h 1280"/>
                  <a:gd name="T76" fmla="*/ 26 w 2256"/>
                  <a:gd name="T77" fmla="*/ 94 h 1280"/>
                  <a:gd name="T78" fmla="*/ 16 w 2256"/>
                  <a:gd name="T79" fmla="*/ 143 h 1280"/>
                  <a:gd name="T80" fmla="*/ 16 w 2256"/>
                  <a:gd name="T81" fmla="*/ 1140 h 1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56"/>
                  <a:gd name="T124" fmla="*/ 0 h 1280"/>
                  <a:gd name="T125" fmla="*/ 2256 w 2256"/>
                  <a:gd name="T126" fmla="*/ 1280 h 1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56" h="1280">
                    <a:moveTo>
                      <a:pt x="0" y="141"/>
                    </a:moveTo>
                    <a:cubicBezTo>
                      <a:pt x="0" y="141"/>
                      <a:pt x="1" y="140"/>
                      <a:pt x="1" y="140"/>
                    </a:cubicBezTo>
                    <a:lnTo>
                      <a:pt x="12" y="88"/>
                    </a:lnTo>
                    <a:cubicBezTo>
                      <a:pt x="12" y="87"/>
                      <a:pt x="12" y="86"/>
                      <a:pt x="13" y="85"/>
                    </a:cubicBezTo>
                    <a:lnTo>
                      <a:pt x="41" y="43"/>
                    </a:lnTo>
                    <a:cubicBezTo>
                      <a:pt x="41" y="42"/>
                      <a:pt x="42" y="41"/>
                      <a:pt x="43" y="41"/>
                    </a:cubicBezTo>
                    <a:lnTo>
                      <a:pt x="85" y="13"/>
                    </a:lnTo>
                    <a:cubicBezTo>
                      <a:pt x="86" y="12"/>
                      <a:pt x="87" y="12"/>
                      <a:pt x="88" y="12"/>
                    </a:cubicBezTo>
                    <a:lnTo>
                      <a:pt x="140" y="1"/>
                    </a:lnTo>
                    <a:cubicBezTo>
                      <a:pt x="140" y="1"/>
                      <a:pt x="141" y="0"/>
                      <a:pt x="141" y="0"/>
                    </a:cubicBezTo>
                    <a:lnTo>
                      <a:pt x="2116" y="0"/>
                    </a:lnTo>
                    <a:cubicBezTo>
                      <a:pt x="2117" y="0"/>
                      <a:pt x="2118" y="1"/>
                      <a:pt x="2118" y="1"/>
                    </a:cubicBezTo>
                    <a:lnTo>
                      <a:pt x="2169" y="12"/>
                    </a:lnTo>
                    <a:cubicBezTo>
                      <a:pt x="2170" y="12"/>
                      <a:pt x="2171" y="12"/>
                      <a:pt x="2172" y="13"/>
                    </a:cubicBezTo>
                    <a:lnTo>
                      <a:pt x="2214" y="41"/>
                    </a:lnTo>
                    <a:cubicBezTo>
                      <a:pt x="2215" y="41"/>
                      <a:pt x="2215" y="42"/>
                      <a:pt x="2216" y="43"/>
                    </a:cubicBezTo>
                    <a:lnTo>
                      <a:pt x="2245" y="85"/>
                    </a:lnTo>
                    <a:cubicBezTo>
                      <a:pt x="2246" y="86"/>
                      <a:pt x="2246" y="87"/>
                      <a:pt x="2246" y="88"/>
                    </a:cubicBezTo>
                    <a:lnTo>
                      <a:pt x="2256" y="140"/>
                    </a:lnTo>
                    <a:cubicBezTo>
                      <a:pt x="2256" y="140"/>
                      <a:pt x="2256" y="141"/>
                      <a:pt x="2256" y="141"/>
                    </a:cubicBezTo>
                    <a:lnTo>
                      <a:pt x="2256" y="1140"/>
                    </a:lnTo>
                    <a:cubicBezTo>
                      <a:pt x="2256" y="1141"/>
                      <a:pt x="2256" y="1141"/>
                      <a:pt x="2256" y="1142"/>
                    </a:cubicBezTo>
                    <a:lnTo>
                      <a:pt x="2246" y="1193"/>
                    </a:lnTo>
                    <a:cubicBezTo>
                      <a:pt x="2246" y="1194"/>
                      <a:pt x="2246" y="1195"/>
                      <a:pt x="2245" y="1196"/>
                    </a:cubicBezTo>
                    <a:lnTo>
                      <a:pt x="2216" y="1238"/>
                    </a:lnTo>
                    <a:cubicBezTo>
                      <a:pt x="2216" y="1239"/>
                      <a:pt x="2215" y="1240"/>
                      <a:pt x="2214" y="1240"/>
                    </a:cubicBezTo>
                    <a:lnTo>
                      <a:pt x="2172" y="1269"/>
                    </a:lnTo>
                    <a:cubicBezTo>
                      <a:pt x="2171" y="1270"/>
                      <a:pt x="2170" y="1270"/>
                      <a:pt x="2169" y="1270"/>
                    </a:cubicBezTo>
                    <a:lnTo>
                      <a:pt x="2118" y="1280"/>
                    </a:lnTo>
                    <a:cubicBezTo>
                      <a:pt x="2117" y="1280"/>
                      <a:pt x="2117" y="1280"/>
                      <a:pt x="2116" y="1280"/>
                    </a:cubicBezTo>
                    <a:lnTo>
                      <a:pt x="141" y="1280"/>
                    </a:lnTo>
                    <a:cubicBezTo>
                      <a:pt x="141" y="1280"/>
                      <a:pt x="140" y="1280"/>
                      <a:pt x="140" y="1280"/>
                    </a:cubicBezTo>
                    <a:lnTo>
                      <a:pt x="88" y="1270"/>
                    </a:lnTo>
                    <a:cubicBezTo>
                      <a:pt x="87" y="1270"/>
                      <a:pt x="86" y="1270"/>
                      <a:pt x="85" y="1269"/>
                    </a:cubicBezTo>
                    <a:lnTo>
                      <a:pt x="43" y="1240"/>
                    </a:lnTo>
                    <a:cubicBezTo>
                      <a:pt x="42" y="1239"/>
                      <a:pt x="41" y="1239"/>
                      <a:pt x="41" y="1238"/>
                    </a:cubicBezTo>
                    <a:lnTo>
                      <a:pt x="13" y="1196"/>
                    </a:lnTo>
                    <a:cubicBezTo>
                      <a:pt x="12" y="1195"/>
                      <a:pt x="12" y="1194"/>
                      <a:pt x="12" y="1193"/>
                    </a:cubicBezTo>
                    <a:lnTo>
                      <a:pt x="1" y="1142"/>
                    </a:lnTo>
                    <a:cubicBezTo>
                      <a:pt x="1" y="1142"/>
                      <a:pt x="0" y="1141"/>
                      <a:pt x="0" y="1140"/>
                    </a:cubicBezTo>
                    <a:lnTo>
                      <a:pt x="0" y="141"/>
                    </a:lnTo>
                    <a:close/>
                    <a:moveTo>
                      <a:pt x="16" y="1140"/>
                    </a:moveTo>
                    <a:lnTo>
                      <a:pt x="16" y="1139"/>
                    </a:lnTo>
                    <a:lnTo>
                      <a:pt x="27" y="1190"/>
                    </a:lnTo>
                    <a:lnTo>
                      <a:pt x="26" y="1187"/>
                    </a:lnTo>
                    <a:lnTo>
                      <a:pt x="54" y="1229"/>
                    </a:lnTo>
                    <a:lnTo>
                      <a:pt x="52" y="1227"/>
                    </a:lnTo>
                    <a:lnTo>
                      <a:pt x="94" y="1256"/>
                    </a:lnTo>
                    <a:lnTo>
                      <a:pt x="91" y="1255"/>
                    </a:lnTo>
                    <a:lnTo>
                      <a:pt x="143" y="1265"/>
                    </a:lnTo>
                    <a:lnTo>
                      <a:pt x="141" y="1264"/>
                    </a:lnTo>
                    <a:lnTo>
                      <a:pt x="2116" y="1264"/>
                    </a:lnTo>
                    <a:lnTo>
                      <a:pt x="2115" y="1265"/>
                    </a:lnTo>
                    <a:lnTo>
                      <a:pt x="2166" y="1255"/>
                    </a:lnTo>
                    <a:lnTo>
                      <a:pt x="2163" y="1256"/>
                    </a:lnTo>
                    <a:lnTo>
                      <a:pt x="2205" y="1227"/>
                    </a:lnTo>
                    <a:lnTo>
                      <a:pt x="2203" y="1229"/>
                    </a:lnTo>
                    <a:lnTo>
                      <a:pt x="2232" y="1187"/>
                    </a:lnTo>
                    <a:lnTo>
                      <a:pt x="2231" y="1190"/>
                    </a:lnTo>
                    <a:lnTo>
                      <a:pt x="2241" y="1139"/>
                    </a:lnTo>
                    <a:lnTo>
                      <a:pt x="2240" y="1140"/>
                    </a:lnTo>
                    <a:lnTo>
                      <a:pt x="2240" y="141"/>
                    </a:lnTo>
                    <a:lnTo>
                      <a:pt x="2241" y="143"/>
                    </a:lnTo>
                    <a:lnTo>
                      <a:pt x="2231" y="91"/>
                    </a:lnTo>
                    <a:lnTo>
                      <a:pt x="2232" y="94"/>
                    </a:lnTo>
                    <a:lnTo>
                      <a:pt x="2203" y="52"/>
                    </a:lnTo>
                    <a:lnTo>
                      <a:pt x="2205" y="54"/>
                    </a:lnTo>
                    <a:lnTo>
                      <a:pt x="2163" y="26"/>
                    </a:lnTo>
                    <a:lnTo>
                      <a:pt x="2166" y="27"/>
                    </a:lnTo>
                    <a:lnTo>
                      <a:pt x="2115" y="16"/>
                    </a:lnTo>
                    <a:lnTo>
                      <a:pt x="2116" y="16"/>
                    </a:lnTo>
                    <a:lnTo>
                      <a:pt x="141" y="16"/>
                    </a:lnTo>
                    <a:lnTo>
                      <a:pt x="143" y="16"/>
                    </a:lnTo>
                    <a:lnTo>
                      <a:pt x="91" y="27"/>
                    </a:lnTo>
                    <a:lnTo>
                      <a:pt x="94" y="26"/>
                    </a:lnTo>
                    <a:lnTo>
                      <a:pt x="52" y="54"/>
                    </a:lnTo>
                    <a:lnTo>
                      <a:pt x="54" y="52"/>
                    </a:lnTo>
                    <a:lnTo>
                      <a:pt x="26" y="94"/>
                    </a:lnTo>
                    <a:lnTo>
                      <a:pt x="27" y="91"/>
                    </a:lnTo>
                    <a:lnTo>
                      <a:pt x="16" y="143"/>
                    </a:lnTo>
                    <a:lnTo>
                      <a:pt x="16" y="141"/>
                    </a:lnTo>
                    <a:lnTo>
                      <a:pt x="16" y="1140"/>
                    </a:lnTo>
                    <a:close/>
                  </a:path>
                </a:pathLst>
              </a:custGeom>
              <a:solidFill>
                <a:srgbClr val="5EAFA6"/>
              </a:solidFill>
              <a:ln w="0" cap="flat">
                <a:solidFill>
                  <a:srgbClr val="5EAFA6"/>
                </a:solidFill>
                <a:prstDash val="solid"/>
                <a:round/>
                <a:headEnd/>
                <a:tailEnd/>
              </a:ln>
            </p:spPr>
            <p:txBody>
              <a:bodyPr/>
              <a:lstStyle/>
              <a:p>
                <a:endParaRPr lang="es-HN"/>
              </a:p>
            </p:txBody>
          </p:sp>
          <p:sp>
            <p:nvSpPr>
              <p:cNvPr id="98" name="Rectangle 76"/>
              <p:cNvSpPr>
                <a:spLocks noChangeArrowheads="1"/>
              </p:cNvSpPr>
              <p:nvPr/>
            </p:nvSpPr>
            <p:spPr bwMode="auto">
              <a:xfrm>
                <a:off x="1791" y="3611"/>
                <a:ext cx="635" cy="233"/>
              </a:xfrm>
              <a:prstGeom prst="rect">
                <a:avLst/>
              </a:prstGeom>
              <a:noFill/>
              <a:ln w="9525">
                <a:noFill/>
                <a:miter lim="800000"/>
                <a:headEnd/>
                <a:tailEnd/>
              </a:ln>
            </p:spPr>
            <p:txBody>
              <a:bodyPr lIns="0" tIns="0" rIns="0" bIns="0">
                <a:spAutoFit/>
              </a:bodyPr>
              <a:lstStyle/>
              <a:p>
                <a:pPr algn="ctr"/>
                <a:r>
                  <a:rPr lang="es-HN" sz="1200">
                    <a:solidFill>
                      <a:srgbClr val="000000"/>
                    </a:solidFill>
                    <a:latin typeface="Calibri" pitchFamily="34" charset="0"/>
                  </a:rPr>
                  <a:t>Lineamientos Presupuestarios </a:t>
                </a:r>
                <a:endParaRPr lang="es-HN" sz="1200"/>
              </a:p>
            </p:txBody>
          </p:sp>
          <p:pic>
            <p:nvPicPr>
              <p:cNvPr id="99" name="Picture 78"/>
              <p:cNvPicPr>
                <a:picLocks noChangeAspect="1" noChangeArrowheads="1"/>
              </p:cNvPicPr>
              <p:nvPr/>
            </p:nvPicPr>
            <p:blipFill>
              <a:blip r:embed="rId30"/>
              <a:srcRect/>
              <a:stretch>
                <a:fillRect/>
              </a:stretch>
            </p:blipFill>
            <p:spPr bwMode="auto">
              <a:xfrm>
                <a:off x="2509" y="2806"/>
                <a:ext cx="2644" cy="1131"/>
              </a:xfrm>
              <a:prstGeom prst="rect">
                <a:avLst/>
              </a:prstGeom>
              <a:noFill/>
              <a:ln w="9525">
                <a:noFill/>
                <a:miter lim="800000"/>
                <a:headEnd/>
                <a:tailEnd/>
              </a:ln>
            </p:spPr>
          </p:pic>
          <p:pic>
            <p:nvPicPr>
              <p:cNvPr id="100" name="Picture 79"/>
              <p:cNvPicPr>
                <a:picLocks noChangeAspect="1" noChangeArrowheads="1"/>
              </p:cNvPicPr>
              <p:nvPr/>
            </p:nvPicPr>
            <p:blipFill>
              <a:blip r:embed="rId31"/>
              <a:srcRect/>
              <a:stretch>
                <a:fillRect/>
              </a:stretch>
            </p:blipFill>
            <p:spPr bwMode="auto">
              <a:xfrm>
                <a:off x="2509" y="2806"/>
                <a:ext cx="2644" cy="1131"/>
              </a:xfrm>
              <a:prstGeom prst="rect">
                <a:avLst/>
              </a:prstGeom>
              <a:noFill/>
              <a:ln w="9525">
                <a:noFill/>
                <a:miter lim="800000"/>
                <a:headEnd/>
                <a:tailEnd/>
              </a:ln>
            </p:spPr>
          </p:pic>
          <p:sp>
            <p:nvSpPr>
              <p:cNvPr id="101" name="Rectangle 80"/>
              <p:cNvSpPr>
                <a:spLocks noChangeArrowheads="1"/>
              </p:cNvSpPr>
              <p:nvPr/>
            </p:nvSpPr>
            <p:spPr bwMode="auto">
              <a:xfrm>
                <a:off x="2658" y="3047"/>
                <a:ext cx="2184" cy="172"/>
              </a:xfrm>
              <a:prstGeom prst="rect">
                <a:avLst/>
              </a:prstGeom>
              <a:noFill/>
              <a:ln w="9525">
                <a:noFill/>
                <a:miter lim="800000"/>
                <a:headEnd/>
                <a:tailEnd/>
              </a:ln>
            </p:spPr>
            <p:txBody>
              <a:bodyPr wrap="square" lIns="0" tIns="0" rIns="0" bIns="0">
                <a:spAutoFit/>
              </a:bodyPr>
              <a:lstStyle/>
              <a:p>
                <a:r>
                  <a:rPr lang="es-HN" sz="2000" dirty="0">
                    <a:solidFill>
                      <a:srgbClr val="000000"/>
                    </a:solidFill>
                    <a:latin typeface="Calibri" pitchFamily="34" charset="0"/>
                  </a:rPr>
                  <a:t>Sistema Nacional </a:t>
                </a:r>
                <a:r>
                  <a:rPr lang="es-HN" sz="2000" dirty="0" smtClean="0">
                    <a:solidFill>
                      <a:srgbClr val="000000"/>
                    </a:solidFill>
                    <a:latin typeface="Calibri" pitchFamily="34" charset="0"/>
                  </a:rPr>
                  <a:t>de Planificación</a:t>
                </a:r>
                <a:endParaRPr lang="es-HN" dirty="0"/>
              </a:p>
            </p:txBody>
          </p:sp>
          <p:pic>
            <p:nvPicPr>
              <p:cNvPr id="103" name="Picture 82"/>
              <p:cNvPicPr>
                <a:picLocks noChangeAspect="1" noChangeArrowheads="1"/>
              </p:cNvPicPr>
              <p:nvPr/>
            </p:nvPicPr>
            <p:blipFill>
              <a:blip r:embed="rId32"/>
              <a:srcRect/>
              <a:stretch>
                <a:fillRect/>
              </a:stretch>
            </p:blipFill>
            <p:spPr bwMode="auto">
              <a:xfrm>
                <a:off x="2601" y="3295"/>
                <a:ext cx="537" cy="536"/>
              </a:xfrm>
              <a:prstGeom prst="rect">
                <a:avLst/>
              </a:prstGeom>
              <a:noFill/>
              <a:ln w="9525">
                <a:noFill/>
                <a:miter lim="800000"/>
                <a:headEnd/>
                <a:tailEnd/>
              </a:ln>
            </p:spPr>
          </p:pic>
          <p:pic>
            <p:nvPicPr>
              <p:cNvPr id="104" name="Picture 83"/>
              <p:cNvPicPr>
                <a:picLocks noChangeAspect="1" noChangeArrowheads="1"/>
              </p:cNvPicPr>
              <p:nvPr/>
            </p:nvPicPr>
            <p:blipFill>
              <a:blip r:embed="rId33"/>
              <a:srcRect/>
              <a:stretch>
                <a:fillRect/>
              </a:stretch>
            </p:blipFill>
            <p:spPr bwMode="auto">
              <a:xfrm>
                <a:off x="2601" y="3295"/>
                <a:ext cx="537" cy="536"/>
              </a:xfrm>
              <a:prstGeom prst="rect">
                <a:avLst/>
              </a:prstGeom>
              <a:noFill/>
              <a:ln w="9525">
                <a:noFill/>
                <a:miter lim="800000"/>
                <a:headEnd/>
                <a:tailEnd/>
              </a:ln>
            </p:spPr>
          </p:pic>
          <p:pic>
            <p:nvPicPr>
              <p:cNvPr id="105" name="Picture 84"/>
              <p:cNvPicPr>
                <a:picLocks noChangeAspect="1" noChangeArrowheads="1"/>
              </p:cNvPicPr>
              <p:nvPr/>
            </p:nvPicPr>
            <p:blipFill>
              <a:blip r:embed="rId34"/>
              <a:srcRect/>
              <a:stretch>
                <a:fillRect/>
              </a:stretch>
            </p:blipFill>
            <p:spPr bwMode="auto">
              <a:xfrm>
                <a:off x="2672" y="3440"/>
                <a:ext cx="385" cy="220"/>
              </a:xfrm>
              <a:prstGeom prst="rect">
                <a:avLst/>
              </a:prstGeom>
              <a:noFill/>
              <a:ln w="9525">
                <a:noFill/>
                <a:miter lim="800000"/>
                <a:headEnd/>
                <a:tailEnd/>
              </a:ln>
            </p:spPr>
          </p:pic>
          <p:pic>
            <p:nvPicPr>
              <p:cNvPr id="106" name="Picture 85"/>
              <p:cNvPicPr>
                <a:picLocks noChangeAspect="1" noChangeArrowheads="1"/>
              </p:cNvPicPr>
              <p:nvPr/>
            </p:nvPicPr>
            <p:blipFill>
              <a:blip r:embed="rId35"/>
              <a:srcRect/>
              <a:stretch>
                <a:fillRect/>
              </a:stretch>
            </p:blipFill>
            <p:spPr bwMode="auto">
              <a:xfrm>
                <a:off x="2672" y="3440"/>
                <a:ext cx="385" cy="220"/>
              </a:xfrm>
              <a:prstGeom prst="rect">
                <a:avLst/>
              </a:prstGeom>
              <a:noFill/>
              <a:ln w="9525">
                <a:noFill/>
                <a:miter lim="800000"/>
                <a:headEnd/>
                <a:tailEnd/>
              </a:ln>
            </p:spPr>
          </p:pic>
          <p:sp>
            <p:nvSpPr>
              <p:cNvPr id="107" name="Rectangle 86"/>
              <p:cNvSpPr>
                <a:spLocks noChangeArrowheads="1"/>
              </p:cNvSpPr>
              <p:nvPr/>
            </p:nvSpPr>
            <p:spPr bwMode="auto">
              <a:xfrm>
                <a:off x="2631" y="3312"/>
                <a:ext cx="477" cy="484"/>
              </a:xfrm>
              <a:prstGeom prst="rect">
                <a:avLst/>
              </a:prstGeom>
              <a:solidFill>
                <a:srgbClr val="FFFFFF"/>
              </a:solidFill>
              <a:ln w="9525">
                <a:noFill/>
                <a:miter lim="800000"/>
                <a:headEnd/>
                <a:tailEnd/>
              </a:ln>
            </p:spPr>
            <p:txBody>
              <a:bodyPr/>
              <a:lstStyle/>
              <a:p>
                <a:endParaRPr lang="es-HN"/>
              </a:p>
            </p:txBody>
          </p:sp>
          <p:sp>
            <p:nvSpPr>
              <p:cNvPr id="108" name="Freeform 87"/>
              <p:cNvSpPr>
                <a:spLocks/>
              </p:cNvSpPr>
              <p:nvPr/>
            </p:nvSpPr>
            <p:spPr bwMode="auto">
              <a:xfrm>
                <a:off x="2631" y="3312"/>
                <a:ext cx="472" cy="480"/>
              </a:xfrm>
              <a:custGeom>
                <a:avLst/>
                <a:gdLst>
                  <a:gd name="T0" fmla="*/ 0 w 1488"/>
                  <a:gd name="T1" fmla="*/ 157 h 1744"/>
                  <a:gd name="T2" fmla="*/ 157 w 1488"/>
                  <a:gd name="T3" fmla="*/ 0 h 1744"/>
                  <a:gd name="T4" fmla="*/ 157 w 1488"/>
                  <a:gd name="T5" fmla="*/ 0 h 1744"/>
                  <a:gd name="T6" fmla="*/ 157 w 1488"/>
                  <a:gd name="T7" fmla="*/ 0 h 1744"/>
                  <a:gd name="T8" fmla="*/ 1332 w 1488"/>
                  <a:gd name="T9" fmla="*/ 0 h 1744"/>
                  <a:gd name="T10" fmla="*/ 1332 w 1488"/>
                  <a:gd name="T11" fmla="*/ 0 h 1744"/>
                  <a:gd name="T12" fmla="*/ 1488 w 1488"/>
                  <a:gd name="T13" fmla="*/ 157 h 1744"/>
                  <a:gd name="T14" fmla="*/ 1488 w 1488"/>
                  <a:gd name="T15" fmla="*/ 157 h 1744"/>
                  <a:gd name="T16" fmla="*/ 1488 w 1488"/>
                  <a:gd name="T17" fmla="*/ 157 h 1744"/>
                  <a:gd name="T18" fmla="*/ 1488 w 1488"/>
                  <a:gd name="T19" fmla="*/ 1588 h 1744"/>
                  <a:gd name="T20" fmla="*/ 1488 w 1488"/>
                  <a:gd name="T21" fmla="*/ 1588 h 1744"/>
                  <a:gd name="T22" fmla="*/ 1332 w 1488"/>
                  <a:gd name="T23" fmla="*/ 1744 h 1744"/>
                  <a:gd name="T24" fmla="*/ 1332 w 1488"/>
                  <a:gd name="T25" fmla="*/ 1744 h 1744"/>
                  <a:gd name="T26" fmla="*/ 1332 w 1488"/>
                  <a:gd name="T27" fmla="*/ 1744 h 1744"/>
                  <a:gd name="T28" fmla="*/ 157 w 1488"/>
                  <a:gd name="T29" fmla="*/ 1744 h 1744"/>
                  <a:gd name="T30" fmla="*/ 157 w 1488"/>
                  <a:gd name="T31" fmla="*/ 1744 h 1744"/>
                  <a:gd name="T32" fmla="*/ 0 w 1488"/>
                  <a:gd name="T33" fmla="*/ 1588 h 1744"/>
                  <a:gd name="T34" fmla="*/ 0 w 1488"/>
                  <a:gd name="T35" fmla="*/ 1588 h 1744"/>
                  <a:gd name="T36" fmla="*/ 0 w 1488"/>
                  <a:gd name="T37" fmla="*/ 157 h 17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8"/>
                  <a:gd name="T58" fmla="*/ 0 h 1744"/>
                  <a:gd name="T59" fmla="*/ 1488 w 1488"/>
                  <a:gd name="T60" fmla="*/ 1744 h 17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8" h="1744">
                    <a:moveTo>
                      <a:pt x="0" y="157"/>
                    </a:moveTo>
                    <a:cubicBezTo>
                      <a:pt x="0" y="70"/>
                      <a:pt x="70" y="0"/>
                      <a:pt x="157" y="0"/>
                    </a:cubicBezTo>
                    <a:cubicBezTo>
                      <a:pt x="157" y="0"/>
                      <a:pt x="157" y="0"/>
                      <a:pt x="157" y="0"/>
                    </a:cubicBezTo>
                    <a:lnTo>
                      <a:pt x="1332" y="0"/>
                    </a:lnTo>
                    <a:cubicBezTo>
                      <a:pt x="1419" y="0"/>
                      <a:pt x="1488" y="70"/>
                      <a:pt x="1488" y="157"/>
                    </a:cubicBezTo>
                    <a:cubicBezTo>
                      <a:pt x="1488" y="157"/>
                      <a:pt x="1488" y="157"/>
                      <a:pt x="1488" y="157"/>
                    </a:cubicBezTo>
                    <a:lnTo>
                      <a:pt x="1488" y="1588"/>
                    </a:lnTo>
                    <a:cubicBezTo>
                      <a:pt x="1488" y="1675"/>
                      <a:pt x="1419" y="1744"/>
                      <a:pt x="1332" y="1744"/>
                    </a:cubicBezTo>
                    <a:cubicBezTo>
                      <a:pt x="1332" y="1744"/>
                      <a:pt x="1332" y="1744"/>
                      <a:pt x="1332" y="1744"/>
                    </a:cubicBezTo>
                    <a:lnTo>
                      <a:pt x="157" y="1744"/>
                    </a:lnTo>
                    <a:cubicBezTo>
                      <a:pt x="70" y="1744"/>
                      <a:pt x="0" y="1675"/>
                      <a:pt x="0" y="1588"/>
                    </a:cubicBezTo>
                    <a:cubicBezTo>
                      <a:pt x="0" y="1588"/>
                      <a:pt x="0" y="1588"/>
                      <a:pt x="0" y="1588"/>
                    </a:cubicBezTo>
                    <a:lnTo>
                      <a:pt x="0" y="157"/>
                    </a:lnTo>
                    <a:close/>
                  </a:path>
                </a:pathLst>
              </a:custGeom>
              <a:solidFill>
                <a:srgbClr val="FFFFFF"/>
              </a:solidFill>
              <a:ln w="0">
                <a:solidFill>
                  <a:srgbClr val="000000"/>
                </a:solidFill>
                <a:prstDash val="solid"/>
                <a:round/>
                <a:headEnd/>
                <a:tailEnd/>
              </a:ln>
            </p:spPr>
            <p:txBody>
              <a:bodyPr/>
              <a:lstStyle/>
              <a:p>
                <a:endParaRPr lang="es-HN"/>
              </a:p>
            </p:txBody>
          </p:sp>
          <p:sp>
            <p:nvSpPr>
              <p:cNvPr id="109" name="Rectangle 88"/>
              <p:cNvSpPr>
                <a:spLocks noChangeArrowheads="1"/>
              </p:cNvSpPr>
              <p:nvPr/>
            </p:nvSpPr>
            <p:spPr bwMode="auto">
              <a:xfrm>
                <a:off x="2631" y="3312"/>
                <a:ext cx="477" cy="484"/>
              </a:xfrm>
              <a:prstGeom prst="rect">
                <a:avLst/>
              </a:prstGeom>
              <a:solidFill>
                <a:srgbClr val="FFFFFF"/>
              </a:solidFill>
              <a:ln w="9525">
                <a:noFill/>
                <a:miter lim="800000"/>
                <a:headEnd/>
                <a:tailEnd/>
              </a:ln>
            </p:spPr>
            <p:txBody>
              <a:bodyPr/>
              <a:lstStyle/>
              <a:p>
                <a:endParaRPr lang="es-HN"/>
              </a:p>
            </p:txBody>
          </p:sp>
          <p:sp>
            <p:nvSpPr>
              <p:cNvPr id="110" name="Freeform 89"/>
              <p:cNvSpPr>
                <a:spLocks noEditPoints="1"/>
              </p:cNvSpPr>
              <p:nvPr/>
            </p:nvSpPr>
            <p:spPr bwMode="auto">
              <a:xfrm>
                <a:off x="2628" y="3310"/>
                <a:ext cx="477" cy="484"/>
              </a:xfrm>
              <a:custGeom>
                <a:avLst/>
                <a:gdLst>
                  <a:gd name="T0" fmla="*/ 3 w 1504"/>
                  <a:gd name="T1" fmla="*/ 133 h 1760"/>
                  <a:gd name="T2" fmla="*/ 13 w 1504"/>
                  <a:gd name="T3" fmla="*/ 102 h 1760"/>
                  <a:gd name="T4" fmla="*/ 48 w 1504"/>
                  <a:gd name="T5" fmla="*/ 50 h 1760"/>
                  <a:gd name="T6" fmla="*/ 100 w 1504"/>
                  <a:gd name="T7" fmla="*/ 14 h 1760"/>
                  <a:gd name="T8" fmla="*/ 131 w 1504"/>
                  <a:gd name="T9" fmla="*/ 4 h 1760"/>
                  <a:gd name="T10" fmla="*/ 165 w 1504"/>
                  <a:gd name="T11" fmla="*/ 0 h 1760"/>
                  <a:gd name="T12" fmla="*/ 1373 w 1504"/>
                  <a:gd name="T13" fmla="*/ 3 h 1760"/>
                  <a:gd name="T14" fmla="*/ 1404 w 1504"/>
                  <a:gd name="T15" fmla="*/ 13 h 1760"/>
                  <a:gd name="T16" fmla="*/ 1456 w 1504"/>
                  <a:gd name="T17" fmla="*/ 48 h 1760"/>
                  <a:gd name="T18" fmla="*/ 1491 w 1504"/>
                  <a:gd name="T19" fmla="*/ 100 h 1760"/>
                  <a:gd name="T20" fmla="*/ 1501 w 1504"/>
                  <a:gd name="T21" fmla="*/ 131 h 1760"/>
                  <a:gd name="T22" fmla="*/ 1504 w 1504"/>
                  <a:gd name="T23" fmla="*/ 165 h 1760"/>
                  <a:gd name="T24" fmla="*/ 1501 w 1504"/>
                  <a:gd name="T25" fmla="*/ 1629 h 1760"/>
                  <a:gd name="T26" fmla="*/ 1492 w 1504"/>
                  <a:gd name="T27" fmla="*/ 1660 h 1760"/>
                  <a:gd name="T28" fmla="*/ 1458 w 1504"/>
                  <a:gd name="T29" fmla="*/ 1712 h 1760"/>
                  <a:gd name="T30" fmla="*/ 1406 w 1504"/>
                  <a:gd name="T31" fmla="*/ 1747 h 1760"/>
                  <a:gd name="T32" fmla="*/ 1375 w 1504"/>
                  <a:gd name="T33" fmla="*/ 1757 h 1760"/>
                  <a:gd name="T34" fmla="*/ 1341 w 1504"/>
                  <a:gd name="T35" fmla="*/ 1760 h 1760"/>
                  <a:gd name="T36" fmla="*/ 133 w 1504"/>
                  <a:gd name="T37" fmla="*/ 1757 h 1760"/>
                  <a:gd name="T38" fmla="*/ 102 w 1504"/>
                  <a:gd name="T39" fmla="*/ 1748 h 1760"/>
                  <a:gd name="T40" fmla="*/ 50 w 1504"/>
                  <a:gd name="T41" fmla="*/ 1714 h 1760"/>
                  <a:gd name="T42" fmla="*/ 14 w 1504"/>
                  <a:gd name="T43" fmla="*/ 1662 h 1760"/>
                  <a:gd name="T44" fmla="*/ 4 w 1504"/>
                  <a:gd name="T45" fmla="*/ 1631 h 1760"/>
                  <a:gd name="T46" fmla="*/ 0 w 1504"/>
                  <a:gd name="T47" fmla="*/ 1597 h 1760"/>
                  <a:gd name="T48" fmla="*/ 16 w 1504"/>
                  <a:gd name="T49" fmla="*/ 1596 h 1760"/>
                  <a:gd name="T50" fmla="*/ 19 w 1504"/>
                  <a:gd name="T51" fmla="*/ 1626 h 1760"/>
                  <a:gd name="T52" fmla="*/ 27 w 1504"/>
                  <a:gd name="T53" fmla="*/ 1653 h 1760"/>
                  <a:gd name="T54" fmla="*/ 59 w 1504"/>
                  <a:gd name="T55" fmla="*/ 1701 h 1760"/>
                  <a:gd name="T56" fmla="*/ 107 w 1504"/>
                  <a:gd name="T57" fmla="*/ 1733 h 1760"/>
                  <a:gd name="T58" fmla="*/ 134 w 1504"/>
                  <a:gd name="T59" fmla="*/ 1741 h 1760"/>
                  <a:gd name="T60" fmla="*/ 1340 w 1504"/>
                  <a:gd name="T61" fmla="*/ 1744 h 1760"/>
                  <a:gd name="T62" fmla="*/ 1370 w 1504"/>
                  <a:gd name="T63" fmla="*/ 1742 h 1760"/>
                  <a:gd name="T64" fmla="*/ 1397 w 1504"/>
                  <a:gd name="T65" fmla="*/ 1734 h 1760"/>
                  <a:gd name="T66" fmla="*/ 1445 w 1504"/>
                  <a:gd name="T67" fmla="*/ 1703 h 1760"/>
                  <a:gd name="T68" fmla="*/ 1477 w 1504"/>
                  <a:gd name="T69" fmla="*/ 1655 h 1760"/>
                  <a:gd name="T70" fmla="*/ 1485 w 1504"/>
                  <a:gd name="T71" fmla="*/ 1628 h 1760"/>
                  <a:gd name="T72" fmla="*/ 1488 w 1504"/>
                  <a:gd name="T73" fmla="*/ 166 h 1760"/>
                  <a:gd name="T74" fmla="*/ 1486 w 1504"/>
                  <a:gd name="T75" fmla="*/ 136 h 1760"/>
                  <a:gd name="T76" fmla="*/ 1478 w 1504"/>
                  <a:gd name="T77" fmla="*/ 109 h 1760"/>
                  <a:gd name="T78" fmla="*/ 1447 w 1504"/>
                  <a:gd name="T79" fmla="*/ 61 h 1760"/>
                  <a:gd name="T80" fmla="*/ 1399 w 1504"/>
                  <a:gd name="T81" fmla="*/ 28 h 1760"/>
                  <a:gd name="T82" fmla="*/ 1372 w 1504"/>
                  <a:gd name="T83" fmla="*/ 19 h 1760"/>
                  <a:gd name="T84" fmla="*/ 166 w 1504"/>
                  <a:gd name="T85" fmla="*/ 16 h 1760"/>
                  <a:gd name="T86" fmla="*/ 136 w 1504"/>
                  <a:gd name="T87" fmla="*/ 19 h 1760"/>
                  <a:gd name="T88" fmla="*/ 109 w 1504"/>
                  <a:gd name="T89" fmla="*/ 27 h 1760"/>
                  <a:gd name="T90" fmla="*/ 61 w 1504"/>
                  <a:gd name="T91" fmla="*/ 59 h 1760"/>
                  <a:gd name="T92" fmla="*/ 28 w 1504"/>
                  <a:gd name="T93" fmla="*/ 107 h 1760"/>
                  <a:gd name="T94" fmla="*/ 19 w 1504"/>
                  <a:gd name="T95" fmla="*/ 134 h 1760"/>
                  <a:gd name="T96" fmla="*/ 16 w 1504"/>
                  <a:gd name="T97" fmla="*/ 1596 h 17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04"/>
                  <a:gd name="T148" fmla="*/ 0 h 1760"/>
                  <a:gd name="T149" fmla="*/ 1504 w 1504"/>
                  <a:gd name="T150" fmla="*/ 1760 h 17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04" h="1760">
                    <a:moveTo>
                      <a:pt x="0" y="165"/>
                    </a:moveTo>
                    <a:lnTo>
                      <a:pt x="3" y="133"/>
                    </a:lnTo>
                    <a:cubicBezTo>
                      <a:pt x="4" y="132"/>
                      <a:pt x="4" y="132"/>
                      <a:pt x="4" y="131"/>
                    </a:cubicBezTo>
                    <a:lnTo>
                      <a:pt x="13" y="102"/>
                    </a:lnTo>
                    <a:cubicBezTo>
                      <a:pt x="13" y="101"/>
                      <a:pt x="13" y="101"/>
                      <a:pt x="14" y="100"/>
                    </a:cubicBezTo>
                    <a:lnTo>
                      <a:pt x="48" y="50"/>
                    </a:lnTo>
                    <a:cubicBezTo>
                      <a:pt x="48" y="49"/>
                      <a:pt x="49" y="48"/>
                      <a:pt x="50" y="48"/>
                    </a:cubicBezTo>
                    <a:lnTo>
                      <a:pt x="100" y="14"/>
                    </a:lnTo>
                    <a:cubicBezTo>
                      <a:pt x="101" y="13"/>
                      <a:pt x="101" y="13"/>
                      <a:pt x="102" y="13"/>
                    </a:cubicBezTo>
                    <a:lnTo>
                      <a:pt x="131" y="4"/>
                    </a:lnTo>
                    <a:cubicBezTo>
                      <a:pt x="132" y="4"/>
                      <a:pt x="132" y="4"/>
                      <a:pt x="133" y="3"/>
                    </a:cubicBezTo>
                    <a:lnTo>
                      <a:pt x="165" y="0"/>
                    </a:lnTo>
                    <a:lnTo>
                      <a:pt x="1340" y="0"/>
                    </a:lnTo>
                    <a:lnTo>
                      <a:pt x="1373" y="3"/>
                    </a:lnTo>
                    <a:cubicBezTo>
                      <a:pt x="1374" y="4"/>
                      <a:pt x="1374" y="4"/>
                      <a:pt x="1375" y="4"/>
                    </a:cubicBezTo>
                    <a:lnTo>
                      <a:pt x="1404" y="13"/>
                    </a:lnTo>
                    <a:cubicBezTo>
                      <a:pt x="1405" y="13"/>
                      <a:pt x="1405" y="13"/>
                      <a:pt x="1406" y="14"/>
                    </a:cubicBezTo>
                    <a:lnTo>
                      <a:pt x="1456" y="48"/>
                    </a:lnTo>
                    <a:cubicBezTo>
                      <a:pt x="1457" y="48"/>
                      <a:pt x="1458" y="49"/>
                      <a:pt x="1458" y="50"/>
                    </a:cubicBezTo>
                    <a:lnTo>
                      <a:pt x="1491" y="100"/>
                    </a:lnTo>
                    <a:cubicBezTo>
                      <a:pt x="1492" y="101"/>
                      <a:pt x="1492" y="101"/>
                      <a:pt x="1492" y="102"/>
                    </a:cubicBezTo>
                    <a:lnTo>
                      <a:pt x="1501" y="131"/>
                    </a:lnTo>
                    <a:cubicBezTo>
                      <a:pt x="1501" y="132"/>
                      <a:pt x="1501" y="132"/>
                      <a:pt x="1501" y="133"/>
                    </a:cubicBezTo>
                    <a:lnTo>
                      <a:pt x="1504" y="165"/>
                    </a:lnTo>
                    <a:lnTo>
                      <a:pt x="1504" y="1596"/>
                    </a:lnTo>
                    <a:lnTo>
                      <a:pt x="1501" y="1629"/>
                    </a:lnTo>
                    <a:cubicBezTo>
                      <a:pt x="1501" y="1630"/>
                      <a:pt x="1501" y="1630"/>
                      <a:pt x="1501" y="1631"/>
                    </a:cubicBezTo>
                    <a:lnTo>
                      <a:pt x="1492" y="1660"/>
                    </a:lnTo>
                    <a:cubicBezTo>
                      <a:pt x="1492" y="1661"/>
                      <a:pt x="1492" y="1661"/>
                      <a:pt x="1491" y="1662"/>
                    </a:cubicBezTo>
                    <a:lnTo>
                      <a:pt x="1458" y="1712"/>
                    </a:lnTo>
                    <a:cubicBezTo>
                      <a:pt x="1458" y="1713"/>
                      <a:pt x="1457" y="1714"/>
                      <a:pt x="1456" y="1714"/>
                    </a:cubicBezTo>
                    <a:lnTo>
                      <a:pt x="1406" y="1747"/>
                    </a:lnTo>
                    <a:cubicBezTo>
                      <a:pt x="1405" y="1748"/>
                      <a:pt x="1405" y="1748"/>
                      <a:pt x="1404" y="1748"/>
                    </a:cubicBezTo>
                    <a:lnTo>
                      <a:pt x="1375" y="1757"/>
                    </a:lnTo>
                    <a:cubicBezTo>
                      <a:pt x="1374" y="1757"/>
                      <a:pt x="1374" y="1757"/>
                      <a:pt x="1373" y="1757"/>
                    </a:cubicBezTo>
                    <a:lnTo>
                      <a:pt x="1341" y="1760"/>
                    </a:lnTo>
                    <a:lnTo>
                      <a:pt x="165" y="1760"/>
                    </a:lnTo>
                    <a:lnTo>
                      <a:pt x="133" y="1757"/>
                    </a:lnTo>
                    <a:cubicBezTo>
                      <a:pt x="132" y="1757"/>
                      <a:pt x="132" y="1757"/>
                      <a:pt x="131" y="1757"/>
                    </a:cubicBezTo>
                    <a:lnTo>
                      <a:pt x="102" y="1748"/>
                    </a:lnTo>
                    <a:cubicBezTo>
                      <a:pt x="101" y="1748"/>
                      <a:pt x="101" y="1748"/>
                      <a:pt x="100" y="1747"/>
                    </a:cubicBezTo>
                    <a:lnTo>
                      <a:pt x="50" y="1714"/>
                    </a:lnTo>
                    <a:cubicBezTo>
                      <a:pt x="49" y="1714"/>
                      <a:pt x="48" y="1713"/>
                      <a:pt x="48" y="1712"/>
                    </a:cubicBezTo>
                    <a:lnTo>
                      <a:pt x="14" y="1662"/>
                    </a:lnTo>
                    <a:cubicBezTo>
                      <a:pt x="13" y="1661"/>
                      <a:pt x="13" y="1661"/>
                      <a:pt x="13" y="1660"/>
                    </a:cubicBezTo>
                    <a:lnTo>
                      <a:pt x="4" y="1631"/>
                    </a:lnTo>
                    <a:cubicBezTo>
                      <a:pt x="4" y="1630"/>
                      <a:pt x="4" y="1630"/>
                      <a:pt x="3" y="1629"/>
                    </a:cubicBezTo>
                    <a:lnTo>
                      <a:pt x="0" y="1597"/>
                    </a:lnTo>
                    <a:lnTo>
                      <a:pt x="0" y="165"/>
                    </a:lnTo>
                    <a:close/>
                    <a:moveTo>
                      <a:pt x="16" y="1596"/>
                    </a:moveTo>
                    <a:lnTo>
                      <a:pt x="19" y="1628"/>
                    </a:lnTo>
                    <a:lnTo>
                      <a:pt x="19" y="1626"/>
                    </a:lnTo>
                    <a:lnTo>
                      <a:pt x="28" y="1655"/>
                    </a:lnTo>
                    <a:lnTo>
                      <a:pt x="27" y="1653"/>
                    </a:lnTo>
                    <a:lnTo>
                      <a:pt x="61" y="1703"/>
                    </a:lnTo>
                    <a:lnTo>
                      <a:pt x="59" y="1701"/>
                    </a:lnTo>
                    <a:lnTo>
                      <a:pt x="109" y="1734"/>
                    </a:lnTo>
                    <a:lnTo>
                      <a:pt x="107" y="1733"/>
                    </a:lnTo>
                    <a:lnTo>
                      <a:pt x="136" y="1742"/>
                    </a:lnTo>
                    <a:lnTo>
                      <a:pt x="134" y="1741"/>
                    </a:lnTo>
                    <a:lnTo>
                      <a:pt x="165" y="1744"/>
                    </a:lnTo>
                    <a:lnTo>
                      <a:pt x="1340" y="1744"/>
                    </a:lnTo>
                    <a:lnTo>
                      <a:pt x="1372" y="1741"/>
                    </a:lnTo>
                    <a:lnTo>
                      <a:pt x="1370" y="1742"/>
                    </a:lnTo>
                    <a:lnTo>
                      <a:pt x="1399" y="1733"/>
                    </a:lnTo>
                    <a:lnTo>
                      <a:pt x="1397" y="1734"/>
                    </a:lnTo>
                    <a:lnTo>
                      <a:pt x="1447" y="1701"/>
                    </a:lnTo>
                    <a:lnTo>
                      <a:pt x="1445" y="1703"/>
                    </a:lnTo>
                    <a:lnTo>
                      <a:pt x="1478" y="1653"/>
                    </a:lnTo>
                    <a:lnTo>
                      <a:pt x="1477" y="1655"/>
                    </a:lnTo>
                    <a:lnTo>
                      <a:pt x="1486" y="1626"/>
                    </a:lnTo>
                    <a:lnTo>
                      <a:pt x="1485" y="1628"/>
                    </a:lnTo>
                    <a:lnTo>
                      <a:pt x="1488" y="1596"/>
                    </a:lnTo>
                    <a:lnTo>
                      <a:pt x="1488" y="166"/>
                    </a:lnTo>
                    <a:lnTo>
                      <a:pt x="1485" y="134"/>
                    </a:lnTo>
                    <a:lnTo>
                      <a:pt x="1486" y="136"/>
                    </a:lnTo>
                    <a:lnTo>
                      <a:pt x="1477" y="107"/>
                    </a:lnTo>
                    <a:lnTo>
                      <a:pt x="1478" y="109"/>
                    </a:lnTo>
                    <a:lnTo>
                      <a:pt x="1445" y="59"/>
                    </a:lnTo>
                    <a:lnTo>
                      <a:pt x="1447" y="61"/>
                    </a:lnTo>
                    <a:lnTo>
                      <a:pt x="1397" y="27"/>
                    </a:lnTo>
                    <a:lnTo>
                      <a:pt x="1399" y="28"/>
                    </a:lnTo>
                    <a:lnTo>
                      <a:pt x="1370" y="19"/>
                    </a:lnTo>
                    <a:lnTo>
                      <a:pt x="1372" y="19"/>
                    </a:lnTo>
                    <a:lnTo>
                      <a:pt x="1340" y="16"/>
                    </a:lnTo>
                    <a:lnTo>
                      <a:pt x="166" y="16"/>
                    </a:lnTo>
                    <a:lnTo>
                      <a:pt x="134" y="19"/>
                    </a:lnTo>
                    <a:lnTo>
                      <a:pt x="136" y="19"/>
                    </a:lnTo>
                    <a:lnTo>
                      <a:pt x="107" y="28"/>
                    </a:lnTo>
                    <a:lnTo>
                      <a:pt x="109" y="27"/>
                    </a:lnTo>
                    <a:lnTo>
                      <a:pt x="59" y="61"/>
                    </a:lnTo>
                    <a:lnTo>
                      <a:pt x="61" y="59"/>
                    </a:lnTo>
                    <a:lnTo>
                      <a:pt x="27" y="109"/>
                    </a:lnTo>
                    <a:lnTo>
                      <a:pt x="28" y="107"/>
                    </a:lnTo>
                    <a:lnTo>
                      <a:pt x="19" y="136"/>
                    </a:lnTo>
                    <a:lnTo>
                      <a:pt x="19" y="134"/>
                    </a:lnTo>
                    <a:lnTo>
                      <a:pt x="16" y="165"/>
                    </a:lnTo>
                    <a:lnTo>
                      <a:pt x="16" y="1596"/>
                    </a:lnTo>
                    <a:close/>
                  </a:path>
                </a:pathLst>
              </a:custGeom>
              <a:solidFill>
                <a:srgbClr val="5F9DAC"/>
              </a:solidFill>
              <a:ln w="0" cap="flat">
                <a:solidFill>
                  <a:srgbClr val="5F9DAC"/>
                </a:solidFill>
                <a:prstDash val="solid"/>
                <a:round/>
                <a:headEnd/>
                <a:tailEnd/>
              </a:ln>
            </p:spPr>
            <p:txBody>
              <a:bodyPr/>
              <a:lstStyle/>
              <a:p>
                <a:endParaRPr lang="es-HN"/>
              </a:p>
            </p:txBody>
          </p:sp>
          <p:sp>
            <p:nvSpPr>
              <p:cNvPr id="111" name="Rectangle 90"/>
              <p:cNvSpPr>
                <a:spLocks noChangeArrowheads="1"/>
              </p:cNvSpPr>
              <p:nvPr/>
            </p:nvSpPr>
            <p:spPr bwMode="auto">
              <a:xfrm>
                <a:off x="2653" y="3482"/>
                <a:ext cx="454" cy="174"/>
              </a:xfrm>
              <a:prstGeom prst="rect">
                <a:avLst/>
              </a:prstGeom>
              <a:noFill/>
              <a:ln w="9525">
                <a:noFill/>
                <a:miter lim="800000"/>
                <a:headEnd/>
                <a:tailEnd/>
              </a:ln>
            </p:spPr>
            <p:txBody>
              <a:bodyPr lIns="0" tIns="0" rIns="0" bIns="0">
                <a:spAutoFit/>
              </a:bodyPr>
              <a:lstStyle/>
              <a:p>
                <a:pPr algn="ctr"/>
                <a:r>
                  <a:rPr lang="es-HN" sz="900" b="1">
                    <a:solidFill>
                      <a:srgbClr val="000000"/>
                    </a:solidFill>
                    <a:latin typeface="Calibri" pitchFamily="34" charset="0"/>
                  </a:rPr>
                  <a:t>Marco  Jurídico</a:t>
                </a:r>
                <a:endParaRPr lang="es-HN" sz="900" b="1"/>
              </a:p>
            </p:txBody>
          </p:sp>
          <p:pic>
            <p:nvPicPr>
              <p:cNvPr id="112" name="Picture 92"/>
              <p:cNvPicPr>
                <a:picLocks noChangeAspect="1" noChangeArrowheads="1"/>
              </p:cNvPicPr>
              <p:nvPr/>
            </p:nvPicPr>
            <p:blipFill>
              <a:blip r:embed="rId36"/>
              <a:srcRect/>
              <a:stretch>
                <a:fillRect/>
              </a:stretch>
            </p:blipFill>
            <p:spPr bwMode="auto">
              <a:xfrm>
                <a:off x="3088" y="3295"/>
                <a:ext cx="537" cy="536"/>
              </a:xfrm>
              <a:prstGeom prst="rect">
                <a:avLst/>
              </a:prstGeom>
              <a:noFill/>
              <a:ln w="9525">
                <a:noFill/>
                <a:miter lim="800000"/>
                <a:headEnd/>
                <a:tailEnd/>
              </a:ln>
            </p:spPr>
          </p:pic>
          <p:pic>
            <p:nvPicPr>
              <p:cNvPr id="113" name="Picture 93"/>
              <p:cNvPicPr>
                <a:picLocks noChangeAspect="1" noChangeArrowheads="1"/>
              </p:cNvPicPr>
              <p:nvPr/>
            </p:nvPicPr>
            <p:blipFill>
              <a:blip r:embed="rId37"/>
              <a:srcRect/>
              <a:stretch>
                <a:fillRect/>
              </a:stretch>
            </p:blipFill>
            <p:spPr bwMode="auto">
              <a:xfrm>
                <a:off x="3088" y="3295"/>
                <a:ext cx="537" cy="536"/>
              </a:xfrm>
              <a:prstGeom prst="rect">
                <a:avLst/>
              </a:prstGeom>
              <a:noFill/>
              <a:ln w="9525">
                <a:noFill/>
                <a:miter lim="800000"/>
                <a:headEnd/>
                <a:tailEnd/>
              </a:ln>
            </p:spPr>
          </p:pic>
          <p:pic>
            <p:nvPicPr>
              <p:cNvPr id="114" name="Picture 94"/>
              <p:cNvPicPr>
                <a:picLocks noChangeAspect="1" noChangeArrowheads="1"/>
              </p:cNvPicPr>
              <p:nvPr/>
            </p:nvPicPr>
            <p:blipFill>
              <a:blip r:embed="rId38"/>
              <a:srcRect/>
              <a:stretch>
                <a:fillRect/>
              </a:stretch>
            </p:blipFill>
            <p:spPr bwMode="auto">
              <a:xfrm>
                <a:off x="3088" y="3440"/>
                <a:ext cx="527" cy="220"/>
              </a:xfrm>
              <a:prstGeom prst="rect">
                <a:avLst/>
              </a:prstGeom>
              <a:noFill/>
              <a:ln w="9525">
                <a:noFill/>
                <a:miter lim="800000"/>
                <a:headEnd/>
                <a:tailEnd/>
              </a:ln>
            </p:spPr>
          </p:pic>
          <p:pic>
            <p:nvPicPr>
              <p:cNvPr id="115" name="Picture 95"/>
              <p:cNvPicPr>
                <a:picLocks noChangeAspect="1" noChangeArrowheads="1"/>
              </p:cNvPicPr>
              <p:nvPr/>
            </p:nvPicPr>
            <p:blipFill>
              <a:blip r:embed="rId39"/>
              <a:srcRect/>
              <a:stretch>
                <a:fillRect/>
              </a:stretch>
            </p:blipFill>
            <p:spPr bwMode="auto">
              <a:xfrm>
                <a:off x="3088" y="3440"/>
                <a:ext cx="527" cy="220"/>
              </a:xfrm>
              <a:prstGeom prst="rect">
                <a:avLst/>
              </a:prstGeom>
              <a:noFill/>
              <a:ln w="9525">
                <a:noFill/>
                <a:miter lim="800000"/>
                <a:headEnd/>
                <a:tailEnd/>
              </a:ln>
            </p:spPr>
          </p:pic>
          <p:sp>
            <p:nvSpPr>
              <p:cNvPr id="116" name="Rectangle 96"/>
              <p:cNvSpPr>
                <a:spLocks noChangeArrowheads="1"/>
              </p:cNvSpPr>
              <p:nvPr/>
            </p:nvSpPr>
            <p:spPr bwMode="auto">
              <a:xfrm>
                <a:off x="3118" y="3312"/>
                <a:ext cx="477" cy="484"/>
              </a:xfrm>
              <a:prstGeom prst="rect">
                <a:avLst/>
              </a:prstGeom>
              <a:solidFill>
                <a:srgbClr val="FFFFFF"/>
              </a:solidFill>
              <a:ln w="9525">
                <a:noFill/>
                <a:miter lim="800000"/>
                <a:headEnd/>
                <a:tailEnd/>
              </a:ln>
            </p:spPr>
            <p:txBody>
              <a:bodyPr/>
              <a:lstStyle/>
              <a:p>
                <a:endParaRPr lang="es-HN"/>
              </a:p>
            </p:txBody>
          </p:sp>
          <p:sp>
            <p:nvSpPr>
              <p:cNvPr id="117" name="Freeform 97"/>
              <p:cNvSpPr>
                <a:spLocks/>
              </p:cNvSpPr>
              <p:nvPr/>
            </p:nvSpPr>
            <p:spPr bwMode="auto">
              <a:xfrm>
                <a:off x="3118" y="3312"/>
                <a:ext cx="472" cy="480"/>
              </a:xfrm>
              <a:custGeom>
                <a:avLst/>
                <a:gdLst>
                  <a:gd name="T0" fmla="*/ 0 w 1488"/>
                  <a:gd name="T1" fmla="*/ 157 h 1744"/>
                  <a:gd name="T2" fmla="*/ 157 w 1488"/>
                  <a:gd name="T3" fmla="*/ 0 h 1744"/>
                  <a:gd name="T4" fmla="*/ 157 w 1488"/>
                  <a:gd name="T5" fmla="*/ 0 h 1744"/>
                  <a:gd name="T6" fmla="*/ 157 w 1488"/>
                  <a:gd name="T7" fmla="*/ 0 h 1744"/>
                  <a:gd name="T8" fmla="*/ 1332 w 1488"/>
                  <a:gd name="T9" fmla="*/ 0 h 1744"/>
                  <a:gd name="T10" fmla="*/ 1332 w 1488"/>
                  <a:gd name="T11" fmla="*/ 0 h 1744"/>
                  <a:gd name="T12" fmla="*/ 1488 w 1488"/>
                  <a:gd name="T13" fmla="*/ 157 h 1744"/>
                  <a:gd name="T14" fmla="*/ 1488 w 1488"/>
                  <a:gd name="T15" fmla="*/ 157 h 1744"/>
                  <a:gd name="T16" fmla="*/ 1488 w 1488"/>
                  <a:gd name="T17" fmla="*/ 157 h 1744"/>
                  <a:gd name="T18" fmla="*/ 1488 w 1488"/>
                  <a:gd name="T19" fmla="*/ 1588 h 1744"/>
                  <a:gd name="T20" fmla="*/ 1488 w 1488"/>
                  <a:gd name="T21" fmla="*/ 1588 h 1744"/>
                  <a:gd name="T22" fmla="*/ 1332 w 1488"/>
                  <a:gd name="T23" fmla="*/ 1744 h 1744"/>
                  <a:gd name="T24" fmla="*/ 1332 w 1488"/>
                  <a:gd name="T25" fmla="*/ 1744 h 1744"/>
                  <a:gd name="T26" fmla="*/ 1332 w 1488"/>
                  <a:gd name="T27" fmla="*/ 1744 h 1744"/>
                  <a:gd name="T28" fmla="*/ 157 w 1488"/>
                  <a:gd name="T29" fmla="*/ 1744 h 1744"/>
                  <a:gd name="T30" fmla="*/ 157 w 1488"/>
                  <a:gd name="T31" fmla="*/ 1744 h 1744"/>
                  <a:gd name="T32" fmla="*/ 0 w 1488"/>
                  <a:gd name="T33" fmla="*/ 1588 h 1744"/>
                  <a:gd name="T34" fmla="*/ 0 w 1488"/>
                  <a:gd name="T35" fmla="*/ 1588 h 1744"/>
                  <a:gd name="T36" fmla="*/ 0 w 1488"/>
                  <a:gd name="T37" fmla="*/ 157 h 17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8"/>
                  <a:gd name="T58" fmla="*/ 0 h 1744"/>
                  <a:gd name="T59" fmla="*/ 1488 w 1488"/>
                  <a:gd name="T60" fmla="*/ 1744 h 17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8" h="1744">
                    <a:moveTo>
                      <a:pt x="0" y="157"/>
                    </a:moveTo>
                    <a:cubicBezTo>
                      <a:pt x="0" y="70"/>
                      <a:pt x="70" y="0"/>
                      <a:pt x="157" y="0"/>
                    </a:cubicBezTo>
                    <a:cubicBezTo>
                      <a:pt x="157" y="0"/>
                      <a:pt x="157" y="0"/>
                      <a:pt x="157" y="0"/>
                    </a:cubicBezTo>
                    <a:lnTo>
                      <a:pt x="1332" y="0"/>
                    </a:lnTo>
                    <a:cubicBezTo>
                      <a:pt x="1419" y="0"/>
                      <a:pt x="1488" y="70"/>
                      <a:pt x="1488" y="157"/>
                    </a:cubicBezTo>
                    <a:cubicBezTo>
                      <a:pt x="1488" y="157"/>
                      <a:pt x="1488" y="157"/>
                      <a:pt x="1488" y="157"/>
                    </a:cubicBezTo>
                    <a:lnTo>
                      <a:pt x="1488" y="1588"/>
                    </a:lnTo>
                    <a:cubicBezTo>
                      <a:pt x="1488" y="1675"/>
                      <a:pt x="1419" y="1744"/>
                      <a:pt x="1332" y="1744"/>
                    </a:cubicBezTo>
                    <a:cubicBezTo>
                      <a:pt x="1332" y="1744"/>
                      <a:pt x="1332" y="1744"/>
                      <a:pt x="1332" y="1744"/>
                    </a:cubicBezTo>
                    <a:lnTo>
                      <a:pt x="157" y="1744"/>
                    </a:lnTo>
                    <a:cubicBezTo>
                      <a:pt x="70" y="1744"/>
                      <a:pt x="0" y="1675"/>
                      <a:pt x="0" y="1588"/>
                    </a:cubicBezTo>
                    <a:cubicBezTo>
                      <a:pt x="0" y="1588"/>
                      <a:pt x="0" y="1588"/>
                      <a:pt x="0" y="1588"/>
                    </a:cubicBezTo>
                    <a:lnTo>
                      <a:pt x="0" y="157"/>
                    </a:lnTo>
                    <a:close/>
                  </a:path>
                </a:pathLst>
              </a:custGeom>
              <a:solidFill>
                <a:srgbClr val="FFFFFF"/>
              </a:solidFill>
              <a:ln w="0">
                <a:solidFill>
                  <a:srgbClr val="000000"/>
                </a:solidFill>
                <a:prstDash val="solid"/>
                <a:round/>
                <a:headEnd/>
                <a:tailEnd/>
              </a:ln>
            </p:spPr>
            <p:txBody>
              <a:bodyPr/>
              <a:lstStyle/>
              <a:p>
                <a:endParaRPr lang="es-HN"/>
              </a:p>
            </p:txBody>
          </p:sp>
          <p:sp>
            <p:nvSpPr>
              <p:cNvPr id="118" name="Rectangle 98"/>
              <p:cNvSpPr>
                <a:spLocks noChangeArrowheads="1"/>
              </p:cNvSpPr>
              <p:nvPr/>
            </p:nvSpPr>
            <p:spPr bwMode="auto">
              <a:xfrm>
                <a:off x="3118" y="3312"/>
                <a:ext cx="477" cy="484"/>
              </a:xfrm>
              <a:prstGeom prst="rect">
                <a:avLst/>
              </a:prstGeom>
              <a:solidFill>
                <a:srgbClr val="FFFFFF"/>
              </a:solidFill>
              <a:ln w="9525">
                <a:noFill/>
                <a:miter lim="800000"/>
                <a:headEnd/>
                <a:tailEnd/>
              </a:ln>
            </p:spPr>
            <p:txBody>
              <a:bodyPr/>
              <a:lstStyle/>
              <a:p>
                <a:endParaRPr lang="es-HN"/>
              </a:p>
            </p:txBody>
          </p:sp>
          <p:sp>
            <p:nvSpPr>
              <p:cNvPr id="119" name="Freeform 99"/>
              <p:cNvSpPr>
                <a:spLocks noEditPoints="1"/>
              </p:cNvSpPr>
              <p:nvPr/>
            </p:nvSpPr>
            <p:spPr bwMode="auto">
              <a:xfrm>
                <a:off x="3116" y="3310"/>
                <a:ext cx="476" cy="484"/>
              </a:xfrm>
              <a:custGeom>
                <a:avLst/>
                <a:gdLst>
                  <a:gd name="T0" fmla="*/ 3 w 1504"/>
                  <a:gd name="T1" fmla="*/ 133 h 1760"/>
                  <a:gd name="T2" fmla="*/ 13 w 1504"/>
                  <a:gd name="T3" fmla="*/ 102 h 1760"/>
                  <a:gd name="T4" fmla="*/ 48 w 1504"/>
                  <a:gd name="T5" fmla="*/ 50 h 1760"/>
                  <a:gd name="T6" fmla="*/ 100 w 1504"/>
                  <a:gd name="T7" fmla="*/ 14 h 1760"/>
                  <a:gd name="T8" fmla="*/ 131 w 1504"/>
                  <a:gd name="T9" fmla="*/ 4 h 1760"/>
                  <a:gd name="T10" fmla="*/ 165 w 1504"/>
                  <a:gd name="T11" fmla="*/ 0 h 1760"/>
                  <a:gd name="T12" fmla="*/ 1373 w 1504"/>
                  <a:gd name="T13" fmla="*/ 3 h 1760"/>
                  <a:gd name="T14" fmla="*/ 1404 w 1504"/>
                  <a:gd name="T15" fmla="*/ 13 h 1760"/>
                  <a:gd name="T16" fmla="*/ 1456 w 1504"/>
                  <a:gd name="T17" fmla="*/ 48 h 1760"/>
                  <a:gd name="T18" fmla="*/ 1491 w 1504"/>
                  <a:gd name="T19" fmla="*/ 100 h 1760"/>
                  <a:gd name="T20" fmla="*/ 1501 w 1504"/>
                  <a:gd name="T21" fmla="*/ 131 h 1760"/>
                  <a:gd name="T22" fmla="*/ 1504 w 1504"/>
                  <a:gd name="T23" fmla="*/ 165 h 1760"/>
                  <a:gd name="T24" fmla="*/ 1501 w 1504"/>
                  <a:gd name="T25" fmla="*/ 1629 h 1760"/>
                  <a:gd name="T26" fmla="*/ 1492 w 1504"/>
                  <a:gd name="T27" fmla="*/ 1660 h 1760"/>
                  <a:gd name="T28" fmla="*/ 1458 w 1504"/>
                  <a:gd name="T29" fmla="*/ 1712 h 1760"/>
                  <a:gd name="T30" fmla="*/ 1406 w 1504"/>
                  <a:gd name="T31" fmla="*/ 1747 h 1760"/>
                  <a:gd name="T32" fmla="*/ 1375 w 1504"/>
                  <a:gd name="T33" fmla="*/ 1757 h 1760"/>
                  <a:gd name="T34" fmla="*/ 1341 w 1504"/>
                  <a:gd name="T35" fmla="*/ 1760 h 1760"/>
                  <a:gd name="T36" fmla="*/ 133 w 1504"/>
                  <a:gd name="T37" fmla="*/ 1757 h 1760"/>
                  <a:gd name="T38" fmla="*/ 102 w 1504"/>
                  <a:gd name="T39" fmla="*/ 1748 h 1760"/>
                  <a:gd name="T40" fmla="*/ 50 w 1504"/>
                  <a:gd name="T41" fmla="*/ 1714 h 1760"/>
                  <a:gd name="T42" fmla="*/ 14 w 1504"/>
                  <a:gd name="T43" fmla="*/ 1662 h 1760"/>
                  <a:gd name="T44" fmla="*/ 4 w 1504"/>
                  <a:gd name="T45" fmla="*/ 1631 h 1760"/>
                  <a:gd name="T46" fmla="*/ 0 w 1504"/>
                  <a:gd name="T47" fmla="*/ 1597 h 1760"/>
                  <a:gd name="T48" fmla="*/ 16 w 1504"/>
                  <a:gd name="T49" fmla="*/ 1596 h 1760"/>
                  <a:gd name="T50" fmla="*/ 19 w 1504"/>
                  <a:gd name="T51" fmla="*/ 1626 h 1760"/>
                  <a:gd name="T52" fmla="*/ 27 w 1504"/>
                  <a:gd name="T53" fmla="*/ 1653 h 1760"/>
                  <a:gd name="T54" fmla="*/ 59 w 1504"/>
                  <a:gd name="T55" fmla="*/ 1701 h 1760"/>
                  <a:gd name="T56" fmla="*/ 107 w 1504"/>
                  <a:gd name="T57" fmla="*/ 1733 h 1760"/>
                  <a:gd name="T58" fmla="*/ 134 w 1504"/>
                  <a:gd name="T59" fmla="*/ 1741 h 1760"/>
                  <a:gd name="T60" fmla="*/ 1340 w 1504"/>
                  <a:gd name="T61" fmla="*/ 1744 h 1760"/>
                  <a:gd name="T62" fmla="*/ 1370 w 1504"/>
                  <a:gd name="T63" fmla="*/ 1742 h 1760"/>
                  <a:gd name="T64" fmla="*/ 1397 w 1504"/>
                  <a:gd name="T65" fmla="*/ 1734 h 1760"/>
                  <a:gd name="T66" fmla="*/ 1445 w 1504"/>
                  <a:gd name="T67" fmla="*/ 1703 h 1760"/>
                  <a:gd name="T68" fmla="*/ 1477 w 1504"/>
                  <a:gd name="T69" fmla="*/ 1655 h 1760"/>
                  <a:gd name="T70" fmla="*/ 1485 w 1504"/>
                  <a:gd name="T71" fmla="*/ 1628 h 1760"/>
                  <a:gd name="T72" fmla="*/ 1488 w 1504"/>
                  <a:gd name="T73" fmla="*/ 166 h 1760"/>
                  <a:gd name="T74" fmla="*/ 1486 w 1504"/>
                  <a:gd name="T75" fmla="*/ 136 h 1760"/>
                  <a:gd name="T76" fmla="*/ 1478 w 1504"/>
                  <a:gd name="T77" fmla="*/ 109 h 1760"/>
                  <a:gd name="T78" fmla="*/ 1447 w 1504"/>
                  <a:gd name="T79" fmla="*/ 61 h 1760"/>
                  <a:gd name="T80" fmla="*/ 1399 w 1504"/>
                  <a:gd name="T81" fmla="*/ 28 h 1760"/>
                  <a:gd name="T82" fmla="*/ 1372 w 1504"/>
                  <a:gd name="T83" fmla="*/ 19 h 1760"/>
                  <a:gd name="T84" fmla="*/ 166 w 1504"/>
                  <a:gd name="T85" fmla="*/ 16 h 1760"/>
                  <a:gd name="T86" fmla="*/ 136 w 1504"/>
                  <a:gd name="T87" fmla="*/ 19 h 1760"/>
                  <a:gd name="T88" fmla="*/ 109 w 1504"/>
                  <a:gd name="T89" fmla="*/ 27 h 1760"/>
                  <a:gd name="T90" fmla="*/ 61 w 1504"/>
                  <a:gd name="T91" fmla="*/ 59 h 1760"/>
                  <a:gd name="T92" fmla="*/ 28 w 1504"/>
                  <a:gd name="T93" fmla="*/ 107 h 1760"/>
                  <a:gd name="T94" fmla="*/ 19 w 1504"/>
                  <a:gd name="T95" fmla="*/ 134 h 1760"/>
                  <a:gd name="T96" fmla="*/ 16 w 1504"/>
                  <a:gd name="T97" fmla="*/ 1596 h 17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04"/>
                  <a:gd name="T148" fmla="*/ 0 h 1760"/>
                  <a:gd name="T149" fmla="*/ 1504 w 1504"/>
                  <a:gd name="T150" fmla="*/ 1760 h 17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04" h="1760">
                    <a:moveTo>
                      <a:pt x="0" y="165"/>
                    </a:moveTo>
                    <a:lnTo>
                      <a:pt x="3" y="133"/>
                    </a:lnTo>
                    <a:cubicBezTo>
                      <a:pt x="4" y="132"/>
                      <a:pt x="4" y="132"/>
                      <a:pt x="4" y="131"/>
                    </a:cubicBezTo>
                    <a:lnTo>
                      <a:pt x="13" y="102"/>
                    </a:lnTo>
                    <a:cubicBezTo>
                      <a:pt x="13" y="101"/>
                      <a:pt x="13" y="101"/>
                      <a:pt x="14" y="100"/>
                    </a:cubicBezTo>
                    <a:lnTo>
                      <a:pt x="48" y="50"/>
                    </a:lnTo>
                    <a:cubicBezTo>
                      <a:pt x="48" y="49"/>
                      <a:pt x="49" y="48"/>
                      <a:pt x="50" y="48"/>
                    </a:cubicBezTo>
                    <a:lnTo>
                      <a:pt x="100" y="14"/>
                    </a:lnTo>
                    <a:cubicBezTo>
                      <a:pt x="101" y="13"/>
                      <a:pt x="101" y="13"/>
                      <a:pt x="102" y="13"/>
                    </a:cubicBezTo>
                    <a:lnTo>
                      <a:pt x="131" y="4"/>
                    </a:lnTo>
                    <a:cubicBezTo>
                      <a:pt x="132" y="4"/>
                      <a:pt x="132" y="4"/>
                      <a:pt x="133" y="3"/>
                    </a:cubicBezTo>
                    <a:lnTo>
                      <a:pt x="165" y="0"/>
                    </a:lnTo>
                    <a:lnTo>
                      <a:pt x="1340" y="0"/>
                    </a:lnTo>
                    <a:lnTo>
                      <a:pt x="1373" y="3"/>
                    </a:lnTo>
                    <a:cubicBezTo>
                      <a:pt x="1374" y="4"/>
                      <a:pt x="1374" y="4"/>
                      <a:pt x="1375" y="4"/>
                    </a:cubicBezTo>
                    <a:lnTo>
                      <a:pt x="1404" y="13"/>
                    </a:lnTo>
                    <a:cubicBezTo>
                      <a:pt x="1405" y="13"/>
                      <a:pt x="1405" y="13"/>
                      <a:pt x="1406" y="14"/>
                    </a:cubicBezTo>
                    <a:lnTo>
                      <a:pt x="1456" y="48"/>
                    </a:lnTo>
                    <a:cubicBezTo>
                      <a:pt x="1457" y="48"/>
                      <a:pt x="1458" y="49"/>
                      <a:pt x="1458" y="50"/>
                    </a:cubicBezTo>
                    <a:lnTo>
                      <a:pt x="1491" y="100"/>
                    </a:lnTo>
                    <a:cubicBezTo>
                      <a:pt x="1492" y="101"/>
                      <a:pt x="1492" y="101"/>
                      <a:pt x="1492" y="102"/>
                    </a:cubicBezTo>
                    <a:lnTo>
                      <a:pt x="1501" y="131"/>
                    </a:lnTo>
                    <a:cubicBezTo>
                      <a:pt x="1501" y="132"/>
                      <a:pt x="1501" y="132"/>
                      <a:pt x="1501" y="133"/>
                    </a:cubicBezTo>
                    <a:lnTo>
                      <a:pt x="1504" y="165"/>
                    </a:lnTo>
                    <a:lnTo>
                      <a:pt x="1504" y="1596"/>
                    </a:lnTo>
                    <a:lnTo>
                      <a:pt x="1501" y="1629"/>
                    </a:lnTo>
                    <a:cubicBezTo>
                      <a:pt x="1501" y="1630"/>
                      <a:pt x="1501" y="1630"/>
                      <a:pt x="1501" y="1631"/>
                    </a:cubicBezTo>
                    <a:lnTo>
                      <a:pt x="1492" y="1660"/>
                    </a:lnTo>
                    <a:cubicBezTo>
                      <a:pt x="1492" y="1661"/>
                      <a:pt x="1492" y="1661"/>
                      <a:pt x="1491" y="1662"/>
                    </a:cubicBezTo>
                    <a:lnTo>
                      <a:pt x="1458" y="1712"/>
                    </a:lnTo>
                    <a:cubicBezTo>
                      <a:pt x="1458" y="1713"/>
                      <a:pt x="1457" y="1714"/>
                      <a:pt x="1456" y="1714"/>
                    </a:cubicBezTo>
                    <a:lnTo>
                      <a:pt x="1406" y="1747"/>
                    </a:lnTo>
                    <a:cubicBezTo>
                      <a:pt x="1405" y="1748"/>
                      <a:pt x="1405" y="1748"/>
                      <a:pt x="1404" y="1748"/>
                    </a:cubicBezTo>
                    <a:lnTo>
                      <a:pt x="1375" y="1757"/>
                    </a:lnTo>
                    <a:cubicBezTo>
                      <a:pt x="1374" y="1757"/>
                      <a:pt x="1374" y="1757"/>
                      <a:pt x="1373" y="1757"/>
                    </a:cubicBezTo>
                    <a:lnTo>
                      <a:pt x="1341" y="1760"/>
                    </a:lnTo>
                    <a:lnTo>
                      <a:pt x="165" y="1760"/>
                    </a:lnTo>
                    <a:lnTo>
                      <a:pt x="133" y="1757"/>
                    </a:lnTo>
                    <a:cubicBezTo>
                      <a:pt x="132" y="1757"/>
                      <a:pt x="132" y="1757"/>
                      <a:pt x="131" y="1757"/>
                    </a:cubicBezTo>
                    <a:lnTo>
                      <a:pt x="102" y="1748"/>
                    </a:lnTo>
                    <a:cubicBezTo>
                      <a:pt x="101" y="1748"/>
                      <a:pt x="101" y="1748"/>
                      <a:pt x="100" y="1747"/>
                    </a:cubicBezTo>
                    <a:lnTo>
                      <a:pt x="50" y="1714"/>
                    </a:lnTo>
                    <a:cubicBezTo>
                      <a:pt x="49" y="1714"/>
                      <a:pt x="48" y="1713"/>
                      <a:pt x="48" y="1712"/>
                    </a:cubicBezTo>
                    <a:lnTo>
                      <a:pt x="14" y="1662"/>
                    </a:lnTo>
                    <a:cubicBezTo>
                      <a:pt x="13" y="1661"/>
                      <a:pt x="13" y="1661"/>
                      <a:pt x="13" y="1660"/>
                    </a:cubicBezTo>
                    <a:lnTo>
                      <a:pt x="4" y="1631"/>
                    </a:lnTo>
                    <a:cubicBezTo>
                      <a:pt x="4" y="1630"/>
                      <a:pt x="4" y="1630"/>
                      <a:pt x="3" y="1629"/>
                    </a:cubicBezTo>
                    <a:lnTo>
                      <a:pt x="0" y="1597"/>
                    </a:lnTo>
                    <a:lnTo>
                      <a:pt x="0" y="165"/>
                    </a:lnTo>
                    <a:close/>
                    <a:moveTo>
                      <a:pt x="16" y="1596"/>
                    </a:moveTo>
                    <a:lnTo>
                      <a:pt x="19" y="1628"/>
                    </a:lnTo>
                    <a:lnTo>
                      <a:pt x="19" y="1626"/>
                    </a:lnTo>
                    <a:lnTo>
                      <a:pt x="28" y="1655"/>
                    </a:lnTo>
                    <a:lnTo>
                      <a:pt x="27" y="1653"/>
                    </a:lnTo>
                    <a:lnTo>
                      <a:pt x="61" y="1703"/>
                    </a:lnTo>
                    <a:lnTo>
                      <a:pt x="59" y="1701"/>
                    </a:lnTo>
                    <a:lnTo>
                      <a:pt x="109" y="1734"/>
                    </a:lnTo>
                    <a:lnTo>
                      <a:pt x="107" y="1733"/>
                    </a:lnTo>
                    <a:lnTo>
                      <a:pt x="136" y="1742"/>
                    </a:lnTo>
                    <a:lnTo>
                      <a:pt x="134" y="1741"/>
                    </a:lnTo>
                    <a:lnTo>
                      <a:pt x="165" y="1744"/>
                    </a:lnTo>
                    <a:lnTo>
                      <a:pt x="1340" y="1744"/>
                    </a:lnTo>
                    <a:lnTo>
                      <a:pt x="1372" y="1741"/>
                    </a:lnTo>
                    <a:lnTo>
                      <a:pt x="1370" y="1742"/>
                    </a:lnTo>
                    <a:lnTo>
                      <a:pt x="1399" y="1733"/>
                    </a:lnTo>
                    <a:lnTo>
                      <a:pt x="1397" y="1734"/>
                    </a:lnTo>
                    <a:lnTo>
                      <a:pt x="1447" y="1701"/>
                    </a:lnTo>
                    <a:lnTo>
                      <a:pt x="1445" y="1703"/>
                    </a:lnTo>
                    <a:lnTo>
                      <a:pt x="1478" y="1653"/>
                    </a:lnTo>
                    <a:lnTo>
                      <a:pt x="1477" y="1655"/>
                    </a:lnTo>
                    <a:lnTo>
                      <a:pt x="1486" y="1626"/>
                    </a:lnTo>
                    <a:lnTo>
                      <a:pt x="1485" y="1628"/>
                    </a:lnTo>
                    <a:lnTo>
                      <a:pt x="1488" y="1596"/>
                    </a:lnTo>
                    <a:lnTo>
                      <a:pt x="1488" y="166"/>
                    </a:lnTo>
                    <a:lnTo>
                      <a:pt x="1485" y="134"/>
                    </a:lnTo>
                    <a:lnTo>
                      <a:pt x="1486" y="136"/>
                    </a:lnTo>
                    <a:lnTo>
                      <a:pt x="1477" y="107"/>
                    </a:lnTo>
                    <a:lnTo>
                      <a:pt x="1478" y="109"/>
                    </a:lnTo>
                    <a:lnTo>
                      <a:pt x="1445" y="59"/>
                    </a:lnTo>
                    <a:lnTo>
                      <a:pt x="1447" y="61"/>
                    </a:lnTo>
                    <a:lnTo>
                      <a:pt x="1397" y="27"/>
                    </a:lnTo>
                    <a:lnTo>
                      <a:pt x="1399" y="28"/>
                    </a:lnTo>
                    <a:lnTo>
                      <a:pt x="1370" y="19"/>
                    </a:lnTo>
                    <a:lnTo>
                      <a:pt x="1372" y="19"/>
                    </a:lnTo>
                    <a:lnTo>
                      <a:pt x="1340" y="16"/>
                    </a:lnTo>
                    <a:lnTo>
                      <a:pt x="166" y="16"/>
                    </a:lnTo>
                    <a:lnTo>
                      <a:pt x="134" y="19"/>
                    </a:lnTo>
                    <a:lnTo>
                      <a:pt x="136" y="19"/>
                    </a:lnTo>
                    <a:lnTo>
                      <a:pt x="107" y="28"/>
                    </a:lnTo>
                    <a:lnTo>
                      <a:pt x="109" y="27"/>
                    </a:lnTo>
                    <a:lnTo>
                      <a:pt x="59" y="61"/>
                    </a:lnTo>
                    <a:lnTo>
                      <a:pt x="61" y="59"/>
                    </a:lnTo>
                    <a:lnTo>
                      <a:pt x="27" y="109"/>
                    </a:lnTo>
                    <a:lnTo>
                      <a:pt x="28" y="107"/>
                    </a:lnTo>
                    <a:lnTo>
                      <a:pt x="19" y="136"/>
                    </a:lnTo>
                    <a:lnTo>
                      <a:pt x="19" y="134"/>
                    </a:lnTo>
                    <a:lnTo>
                      <a:pt x="16" y="165"/>
                    </a:lnTo>
                    <a:lnTo>
                      <a:pt x="16" y="1596"/>
                    </a:lnTo>
                    <a:close/>
                  </a:path>
                </a:pathLst>
              </a:custGeom>
              <a:solidFill>
                <a:srgbClr val="6084AA"/>
              </a:solidFill>
              <a:ln w="0" cap="flat">
                <a:solidFill>
                  <a:srgbClr val="6084AA"/>
                </a:solidFill>
                <a:prstDash val="solid"/>
                <a:round/>
                <a:headEnd/>
                <a:tailEnd/>
              </a:ln>
            </p:spPr>
            <p:txBody>
              <a:bodyPr/>
              <a:lstStyle/>
              <a:p>
                <a:endParaRPr lang="es-HN"/>
              </a:p>
            </p:txBody>
          </p:sp>
          <p:sp>
            <p:nvSpPr>
              <p:cNvPr id="120" name="Rectangle 100"/>
              <p:cNvSpPr>
                <a:spLocks noChangeArrowheads="1"/>
              </p:cNvSpPr>
              <p:nvPr/>
            </p:nvSpPr>
            <p:spPr bwMode="auto">
              <a:xfrm>
                <a:off x="3107" y="3475"/>
                <a:ext cx="454" cy="174"/>
              </a:xfrm>
              <a:prstGeom prst="rect">
                <a:avLst/>
              </a:prstGeom>
              <a:noFill/>
              <a:ln w="9525">
                <a:noFill/>
                <a:miter lim="800000"/>
                <a:headEnd/>
                <a:tailEnd/>
              </a:ln>
            </p:spPr>
            <p:txBody>
              <a:bodyPr lIns="0" tIns="0" rIns="0" bIns="0">
                <a:spAutoFit/>
              </a:bodyPr>
              <a:lstStyle/>
              <a:p>
                <a:pPr algn="ctr"/>
                <a:r>
                  <a:rPr lang="es-HN" sz="900" b="1">
                    <a:solidFill>
                      <a:srgbClr val="000000"/>
                    </a:solidFill>
                    <a:latin typeface="Calibri" pitchFamily="34" charset="0"/>
                  </a:rPr>
                  <a:t>Marco Institucional </a:t>
                </a:r>
                <a:endParaRPr lang="es-HN" sz="900" b="1"/>
              </a:p>
            </p:txBody>
          </p:sp>
          <p:pic>
            <p:nvPicPr>
              <p:cNvPr id="121" name="Picture 102"/>
              <p:cNvPicPr>
                <a:picLocks noChangeAspect="1" noChangeArrowheads="1"/>
              </p:cNvPicPr>
              <p:nvPr/>
            </p:nvPicPr>
            <p:blipFill>
              <a:blip r:embed="rId40"/>
              <a:srcRect/>
              <a:stretch>
                <a:fillRect/>
              </a:stretch>
            </p:blipFill>
            <p:spPr bwMode="auto">
              <a:xfrm>
                <a:off x="3575" y="3295"/>
                <a:ext cx="538" cy="536"/>
              </a:xfrm>
              <a:prstGeom prst="rect">
                <a:avLst/>
              </a:prstGeom>
              <a:noFill/>
              <a:ln w="9525">
                <a:noFill/>
                <a:miter lim="800000"/>
                <a:headEnd/>
                <a:tailEnd/>
              </a:ln>
            </p:spPr>
          </p:pic>
          <p:pic>
            <p:nvPicPr>
              <p:cNvPr id="122" name="Picture 103"/>
              <p:cNvPicPr>
                <a:picLocks noChangeAspect="1" noChangeArrowheads="1"/>
              </p:cNvPicPr>
              <p:nvPr/>
            </p:nvPicPr>
            <p:blipFill>
              <a:blip r:embed="rId41"/>
              <a:srcRect/>
              <a:stretch>
                <a:fillRect/>
              </a:stretch>
            </p:blipFill>
            <p:spPr bwMode="auto">
              <a:xfrm>
                <a:off x="3575" y="3295"/>
                <a:ext cx="538" cy="536"/>
              </a:xfrm>
              <a:prstGeom prst="rect">
                <a:avLst/>
              </a:prstGeom>
              <a:noFill/>
              <a:ln w="9525">
                <a:noFill/>
                <a:miter lim="800000"/>
                <a:headEnd/>
                <a:tailEnd/>
              </a:ln>
            </p:spPr>
          </p:pic>
          <p:pic>
            <p:nvPicPr>
              <p:cNvPr id="123" name="Picture 104"/>
              <p:cNvPicPr>
                <a:picLocks noChangeAspect="1" noChangeArrowheads="1"/>
              </p:cNvPicPr>
              <p:nvPr/>
            </p:nvPicPr>
            <p:blipFill>
              <a:blip r:embed="rId42"/>
              <a:srcRect/>
              <a:stretch>
                <a:fillRect/>
              </a:stretch>
            </p:blipFill>
            <p:spPr bwMode="auto">
              <a:xfrm>
                <a:off x="3575" y="3405"/>
                <a:ext cx="543" cy="290"/>
              </a:xfrm>
              <a:prstGeom prst="rect">
                <a:avLst/>
              </a:prstGeom>
              <a:noFill/>
              <a:ln w="9525">
                <a:noFill/>
                <a:miter lim="800000"/>
                <a:headEnd/>
                <a:tailEnd/>
              </a:ln>
            </p:spPr>
          </p:pic>
          <p:pic>
            <p:nvPicPr>
              <p:cNvPr id="124" name="Picture 105"/>
              <p:cNvPicPr>
                <a:picLocks noChangeAspect="1" noChangeArrowheads="1"/>
              </p:cNvPicPr>
              <p:nvPr/>
            </p:nvPicPr>
            <p:blipFill>
              <a:blip r:embed="rId43"/>
              <a:srcRect/>
              <a:stretch>
                <a:fillRect/>
              </a:stretch>
            </p:blipFill>
            <p:spPr bwMode="auto">
              <a:xfrm>
                <a:off x="3575" y="3405"/>
                <a:ext cx="543" cy="290"/>
              </a:xfrm>
              <a:prstGeom prst="rect">
                <a:avLst/>
              </a:prstGeom>
              <a:noFill/>
              <a:ln w="9525">
                <a:noFill/>
                <a:miter lim="800000"/>
                <a:headEnd/>
                <a:tailEnd/>
              </a:ln>
            </p:spPr>
          </p:pic>
          <p:sp>
            <p:nvSpPr>
              <p:cNvPr id="125" name="Rectangle 106"/>
              <p:cNvSpPr>
                <a:spLocks noChangeArrowheads="1"/>
              </p:cNvSpPr>
              <p:nvPr/>
            </p:nvSpPr>
            <p:spPr bwMode="auto">
              <a:xfrm>
                <a:off x="3605" y="3312"/>
                <a:ext cx="477" cy="484"/>
              </a:xfrm>
              <a:prstGeom prst="rect">
                <a:avLst/>
              </a:prstGeom>
              <a:solidFill>
                <a:srgbClr val="FFFFFF"/>
              </a:solidFill>
              <a:ln w="9525">
                <a:noFill/>
                <a:miter lim="800000"/>
                <a:headEnd/>
                <a:tailEnd/>
              </a:ln>
            </p:spPr>
            <p:txBody>
              <a:bodyPr/>
              <a:lstStyle/>
              <a:p>
                <a:endParaRPr lang="es-HN"/>
              </a:p>
            </p:txBody>
          </p:sp>
          <p:sp>
            <p:nvSpPr>
              <p:cNvPr id="126" name="Freeform 107"/>
              <p:cNvSpPr>
                <a:spLocks/>
              </p:cNvSpPr>
              <p:nvPr/>
            </p:nvSpPr>
            <p:spPr bwMode="auto">
              <a:xfrm>
                <a:off x="3605" y="3312"/>
                <a:ext cx="472" cy="480"/>
              </a:xfrm>
              <a:custGeom>
                <a:avLst/>
                <a:gdLst>
                  <a:gd name="T0" fmla="*/ 0 w 1488"/>
                  <a:gd name="T1" fmla="*/ 157 h 1744"/>
                  <a:gd name="T2" fmla="*/ 157 w 1488"/>
                  <a:gd name="T3" fmla="*/ 0 h 1744"/>
                  <a:gd name="T4" fmla="*/ 157 w 1488"/>
                  <a:gd name="T5" fmla="*/ 0 h 1744"/>
                  <a:gd name="T6" fmla="*/ 157 w 1488"/>
                  <a:gd name="T7" fmla="*/ 0 h 1744"/>
                  <a:gd name="T8" fmla="*/ 1332 w 1488"/>
                  <a:gd name="T9" fmla="*/ 0 h 1744"/>
                  <a:gd name="T10" fmla="*/ 1332 w 1488"/>
                  <a:gd name="T11" fmla="*/ 0 h 1744"/>
                  <a:gd name="T12" fmla="*/ 1488 w 1488"/>
                  <a:gd name="T13" fmla="*/ 157 h 1744"/>
                  <a:gd name="T14" fmla="*/ 1488 w 1488"/>
                  <a:gd name="T15" fmla="*/ 157 h 1744"/>
                  <a:gd name="T16" fmla="*/ 1488 w 1488"/>
                  <a:gd name="T17" fmla="*/ 157 h 1744"/>
                  <a:gd name="T18" fmla="*/ 1488 w 1488"/>
                  <a:gd name="T19" fmla="*/ 1588 h 1744"/>
                  <a:gd name="T20" fmla="*/ 1488 w 1488"/>
                  <a:gd name="T21" fmla="*/ 1588 h 1744"/>
                  <a:gd name="T22" fmla="*/ 1332 w 1488"/>
                  <a:gd name="T23" fmla="*/ 1744 h 1744"/>
                  <a:gd name="T24" fmla="*/ 1332 w 1488"/>
                  <a:gd name="T25" fmla="*/ 1744 h 1744"/>
                  <a:gd name="T26" fmla="*/ 1332 w 1488"/>
                  <a:gd name="T27" fmla="*/ 1744 h 1744"/>
                  <a:gd name="T28" fmla="*/ 157 w 1488"/>
                  <a:gd name="T29" fmla="*/ 1744 h 1744"/>
                  <a:gd name="T30" fmla="*/ 157 w 1488"/>
                  <a:gd name="T31" fmla="*/ 1744 h 1744"/>
                  <a:gd name="T32" fmla="*/ 0 w 1488"/>
                  <a:gd name="T33" fmla="*/ 1588 h 1744"/>
                  <a:gd name="T34" fmla="*/ 0 w 1488"/>
                  <a:gd name="T35" fmla="*/ 1588 h 1744"/>
                  <a:gd name="T36" fmla="*/ 0 w 1488"/>
                  <a:gd name="T37" fmla="*/ 157 h 17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8"/>
                  <a:gd name="T58" fmla="*/ 0 h 1744"/>
                  <a:gd name="T59" fmla="*/ 1488 w 1488"/>
                  <a:gd name="T60" fmla="*/ 1744 h 17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8" h="1744">
                    <a:moveTo>
                      <a:pt x="0" y="157"/>
                    </a:moveTo>
                    <a:cubicBezTo>
                      <a:pt x="0" y="70"/>
                      <a:pt x="70" y="0"/>
                      <a:pt x="157" y="0"/>
                    </a:cubicBezTo>
                    <a:cubicBezTo>
                      <a:pt x="157" y="0"/>
                      <a:pt x="157" y="0"/>
                      <a:pt x="157" y="0"/>
                    </a:cubicBezTo>
                    <a:lnTo>
                      <a:pt x="1332" y="0"/>
                    </a:lnTo>
                    <a:cubicBezTo>
                      <a:pt x="1419" y="0"/>
                      <a:pt x="1488" y="70"/>
                      <a:pt x="1488" y="157"/>
                    </a:cubicBezTo>
                    <a:cubicBezTo>
                      <a:pt x="1488" y="157"/>
                      <a:pt x="1488" y="157"/>
                      <a:pt x="1488" y="157"/>
                    </a:cubicBezTo>
                    <a:lnTo>
                      <a:pt x="1488" y="1588"/>
                    </a:lnTo>
                    <a:cubicBezTo>
                      <a:pt x="1488" y="1675"/>
                      <a:pt x="1419" y="1744"/>
                      <a:pt x="1332" y="1744"/>
                    </a:cubicBezTo>
                    <a:cubicBezTo>
                      <a:pt x="1332" y="1744"/>
                      <a:pt x="1332" y="1744"/>
                      <a:pt x="1332" y="1744"/>
                    </a:cubicBezTo>
                    <a:lnTo>
                      <a:pt x="157" y="1744"/>
                    </a:lnTo>
                    <a:cubicBezTo>
                      <a:pt x="70" y="1744"/>
                      <a:pt x="0" y="1675"/>
                      <a:pt x="0" y="1588"/>
                    </a:cubicBezTo>
                    <a:cubicBezTo>
                      <a:pt x="0" y="1588"/>
                      <a:pt x="0" y="1588"/>
                      <a:pt x="0" y="1588"/>
                    </a:cubicBezTo>
                    <a:lnTo>
                      <a:pt x="0" y="157"/>
                    </a:lnTo>
                    <a:close/>
                  </a:path>
                </a:pathLst>
              </a:custGeom>
              <a:solidFill>
                <a:srgbClr val="FFFFFF"/>
              </a:solidFill>
              <a:ln w="0">
                <a:solidFill>
                  <a:srgbClr val="000000"/>
                </a:solidFill>
                <a:prstDash val="solid"/>
                <a:round/>
                <a:headEnd/>
                <a:tailEnd/>
              </a:ln>
            </p:spPr>
            <p:txBody>
              <a:bodyPr/>
              <a:lstStyle/>
              <a:p>
                <a:endParaRPr lang="es-HN"/>
              </a:p>
            </p:txBody>
          </p:sp>
          <p:sp>
            <p:nvSpPr>
              <p:cNvPr id="127" name="Rectangle 108"/>
              <p:cNvSpPr>
                <a:spLocks noChangeArrowheads="1"/>
              </p:cNvSpPr>
              <p:nvPr/>
            </p:nvSpPr>
            <p:spPr bwMode="auto">
              <a:xfrm>
                <a:off x="3605" y="3312"/>
                <a:ext cx="477" cy="484"/>
              </a:xfrm>
              <a:prstGeom prst="rect">
                <a:avLst/>
              </a:prstGeom>
              <a:solidFill>
                <a:srgbClr val="FFFFFF"/>
              </a:solidFill>
              <a:ln w="9525">
                <a:noFill/>
                <a:miter lim="800000"/>
                <a:headEnd/>
                <a:tailEnd/>
              </a:ln>
            </p:spPr>
            <p:txBody>
              <a:bodyPr/>
              <a:lstStyle/>
              <a:p>
                <a:endParaRPr lang="es-HN"/>
              </a:p>
            </p:txBody>
          </p:sp>
          <p:sp>
            <p:nvSpPr>
              <p:cNvPr id="128" name="Freeform 109"/>
              <p:cNvSpPr>
                <a:spLocks noEditPoints="1"/>
              </p:cNvSpPr>
              <p:nvPr/>
            </p:nvSpPr>
            <p:spPr bwMode="auto">
              <a:xfrm>
                <a:off x="3603" y="3310"/>
                <a:ext cx="477" cy="484"/>
              </a:xfrm>
              <a:custGeom>
                <a:avLst/>
                <a:gdLst>
                  <a:gd name="T0" fmla="*/ 3 w 1504"/>
                  <a:gd name="T1" fmla="*/ 133 h 1760"/>
                  <a:gd name="T2" fmla="*/ 13 w 1504"/>
                  <a:gd name="T3" fmla="*/ 102 h 1760"/>
                  <a:gd name="T4" fmla="*/ 48 w 1504"/>
                  <a:gd name="T5" fmla="*/ 50 h 1760"/>
                  <a:gd name="T6" fmla="*/ 100 w 1504"/>
                  <a:gd name="T7" fmla="*/ 14 h 1760"/>
                  <a:gd name="T8" fmla="*/ 131 w 1504"/>
                  <a:gd name="T9" fmla="*/ 4 h 1760"/>
                  <a:gd name="T10" fmla="*/ 165 w 1504"/>
                  <a:gd name="T11" fmla="*/ 0 h 1760"/>
                  <a:gd name="T12" fmla="*/ 1373 w 1504"/>
                  <a:gd name="T13" fmla="*/ 3 h 1760"/>
                  <a:gd name="T14" fmla="*/ 1404 w 1504"/>
                  <a:gd name="T15" fmla="*/ 13 h 1760"/>
                  <a:gd name="T16" fmla="*/ 1456 w 1504"/>
                  <a:gd name="T17" fmla="*/ 48 h 1760"/>
                  <a:gd name="T18" fmla="*/ 1491 w 1504"/>
                  <a:gd name="T19" fmla="*/ 100 h 1760"/>
                  <a:gd name="T20" fmla="*/ 1501 w 1504"/>
                  <a:gd name="T21" fmla="*/ 131 h 1760"/>
                  <a:gd name="T22" fmla="*/ 1504 w 1504"/>
                  <a:gd name="T23" fmla="*/ 165 h 1760"/>
                  <a:gd name="T24" fmla="*/ 1501 w 1504"/>
                  <a:gd name="T25" fmla="*/ 1629 h 1760"/>
                  <a:gd name="T26" fmla="*/ 1492 w 1504"/>
                  <a:gd name="T27" fmla="*/ 1660 h 1760"/>
                  <a:gd name="T28" fmla="*/ 1458 w 1504"/>
                  <a:gd name="T29" fmla="*/ 1712 h 1760"/>
                  <a:gd name="T30" fmla="*/ 1406 w 1504"/>
                  <a:gd name="T31" fmla="*/ 1747 h 1760"/>
                  <a:gd name="T32" fmla="*/ 1375 w 1504"/>
                  <a:gd name="T33" fmla="*/ 1757 h 1760"/>
                  <a:gd name="T34" fmla="*/ 1341 w 1504"/>
                  <a:gd name="T35" fmla="*/ 1760 h 1760"/>
                  <a:gd name="T36" fmla="*/ 133 w 1504"/>
                  <a:gd name="T37" fmla="*/ 1757 h 1760"/>
                  <a:gd name="T38" fmla="*/ 102 w 1504"/>
                  <a:gd name="T39" fmla="*/ 1748 h 1760"/>
                  <a:gd name="T40" fmla="*/ 50 w 1504"/>
                  <a:gd name="T41" fmla="*/ 1714 h 1760"/>
                  <a:gd name="T42" fmla="*/ 14 w 1504"/>
                  <a:gd name="T43" fmla="*/ 1662 h 1760"/>
                  <a:gd name="T44" fmla="*/ 4 w 1504"/>
                  <a:gd name="T45" fmla="*/ 1631 h 1760"/>
                  <a:gd name="T46" fmla="*/ 0 w 1504"/>
                  <a:gd name="T47" fmla="*/ 1597 h 1760"/>
                  <a:gd name="T48" fmla="*/ 16 w 1504"/>
                  <a:gd name="T49" fmla="*/ 1596 h 1760"/>
                  <a:gd name="T50" fmla="*/ 19 w 1504"/>
                  <a:gd name="T51" fmla="*/ 1626 h 1760"/>
                  <a:gd name="T52" fmla="*/ 27 w 1504"/>
                  <a:gd name="T53" fmla="*/ 1653 h 1760"/>
                  <a:gd name="T54" fmla="*/ 59 w 1504"/>
                  <a:gd name="T55" fmla="*/ 1701 h 1760"/>
                  <a:gd name="T56" fmla="*/ 107 w 1504"/>
                  <a:gd name="T57" fmla="*/ 1733 h 1760"/>
                  <a:gd name="T58" fmla="*/ 134 w 1504"/>
                  <a:gd name="T59" fmla="*/ 1741 h 1760"/>
                  <a:gd name="T60" fmla="*/ 1340 w 1504"/>
                  <a:gd name="T61" fmla="*/ 1744 h 1760"/>
                  <a:gd name="T62" fmla="*/ 1370 w 1504"/>
                  <a:gd name="T63" fmla="*/ 1742 h 1760"/>
                  <a:gd name="T64" fmla="*/ 1397 w 1504"/>
                  <a:gd name="T65" fmla="*/ 1734 h 1760"/>
                  <a:gd name="T66" fmla="*/ 1445 w 1504"/>
                  <a:gd name="T67" fmla="*/ 1703 h 1760"/>
                  <a:gd name="T68" fmla="*/ 1477 w 1504"/>
                  <a:gd name="T69" fmla="*/ 1655 h 1760"/>
                  <a:gd name="T70" fmla="*/ 1485 w 1504"/>
                  <a:gd name="T71" fmla="*/ 1628 h 1760"/>
                  <a:gd name="T72" fmla="*/ 1488 w 1504"/>
                  <a:gd name="T73" fmla="*/ 166 h 1760"/>
                  <a:gd name="T74" fmla="*/ 1486 w 1504"/>
                  <a:gd name="T75" fmla="*/ 136 h 1760"/>
                  <a:gd name="T76" fmla="*/ 1478 w 1504"/>
                  <a:gd name="T77" fmla="*/ 109 h 1760"/>
                  <a:gd name="T78" fmla="*/ 1447 w 1504"/>
                  <a:gd name="T79" fmla="*/ 61 h 1760"/>
                  <a:gd name="T80" fmla="*/ 1399 w 1504"/>
                  <a:gd name="T81" fmla="*/ 28 h 1760"/>
                  <a:gd name="T82" fmla="*/ 1372 w 1504"/>
                  <a:gd name="T83" fmla="*/ 19 h 1760"/>
                  <a:gd name="T84" fmla="*/ 166 w 1504"/>
                  <a:gd name="T85" fmla="*/ 16 h 1760"/>
                  <a:gd name="T86" fmla="*/ 136 w 1504"/>
                  <a:gd name="T87" fmla="*/ 19 h 1760"/>
                  <a:gd name="T88" fmla="*/ 109 w 1504"/>
                  <a:gd name="T89" fmla="*/ 27 h 1760"/>
                  <a:gd name="T90" fmla="*/ 61 w 1504"/>
                  <a:gd name="T91" fmla="*/ 59 h 1760"/>
                  <a:gd name="T92" fmla="*/ 28 w 1504"/>
                  <a:gd name="T93" fmla="*/ 107 h 1760"/>
                  <a:gd name="T94" fmla="*/ 19 w 1504"/>
                  <a:gd name="T95" fmla="*/ 134 h 1760"/>
                  <a:gd name="T96" fmla="*/ 16 w 1504"/>
                  <a:gd name="T97" fmla="*/ 1596 h 17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04"/>
                  <a:gd name="T148" fmla="*/ 0 h 1760"/>
                  <a:gd name="T149" fmla="*/ 1504 w 1504"/>
                  <a:gd name="T150" fmla="*/ 1760 h 17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04" h="1760">
                    <a:moveTo>
                      <a:pt x="0" y="165"/>
                    </a:moveTo>
                    <a:lnTo>
                      <a:pt x="3" y="133"/>
                    </a:lnTo>
                    <a:cubicBezTo>
                      <a:pt x="4" y="132"/>
                      <a:pt x="4" y="132"/>
                      <a:pt x="4" y="131"/>
                    </a:cubicBezTo>
                    <a:lnTo>
                      <a:pt x="13" y="102"/>
                    </a:lnTo>
                    <a:cubicBezTo>
                      <a:pt x="13" y="101"/>
                      <a:pt x="13" y="101"/>
                      <a:pt x="14" y="100"/>
                    </a:cubicBezTo>
                    <a:lnTo>
                      <a:pt x="48" y="50"/>
                    </a:lnTo>
                    <a:cubicBezTo>
                      <a:pt x="48" y="49"/>
                      <a:pt x="49" y="48"/>
                      <a:pt x="50" y="48"/>
                    </a:cubicBezTo>
                    <a:lnTo>
                      <a:pt x="100" y="14"/>
                    </a:lnTo>
                    <a:cubicBezTo>
                      <a:pt x="101" y="13"/>
                      <a:pt x="101" y="13"/>
                      <a:pt x="102" y="13"/>
                    </a:cubicBezTo>
                    <a:lnTo>
                      <a:pt x="131" y="4"/>
                    </a:lnTo>
                    <a:cubicBezTo>
                      <a:pt x="132" y="4"/>
                      <a:pt x="132" y="4"/>
                      <a:pt x="133" y="3"/>
                    </a:cubicBezTo>
                    <a:lnTo>
                      <a:pt x="165" y="0"/>
                    </a:lnTo>
                    <a:lnTo>
                      <a:pt x="1340" y="0"/>
                    </a:lnTo>
                    <a:lnTo>
                      <a:pt x="1373" y="3"/>
                    </a:lnTo>
                    <a:cubicBezTo>
                      <a:pt x="1374" y="4"/>
                      <a:pt x="1374" y="4"/>
                      <a:pt x="1375" y="4"/>
                    </a:cubicBezTo>
                    <a:lnTo>
                      <a:pt x="1404" y="13"/>
                    </a:lnTo>
                    <a:cubicBezTo>
                      <a:pt x="1405" y="13"/>
                      <a:pt x="1405" y="13"/>
                      <a:pt x="1406" y="14"/>
                    </a:cubicBezTo>
                    <a:lnTo>
                      <a:pt x="1456" y="48"/>
                    </a:lnTo>
                    <a:cubicBezTo>
                      <a:pt x="1457" y="48"/>
                      <a:pt x="1458" y="49"/>
                      <a:pt x="1458" y="50"/>
                    </a:cubicBezTo>
                    <a:lnTo>
                      <a:pt x="1491" y="100"/>
                    </a:lnTo>
                    <a:cubicBezTo>
                      <a:pt x="1492" y="101"/>
                      <a:pt x="1492" y="101"/>
                      <a:pt x="1492" y="102"/>
                    </a:cubicBezTo>
                    <a:lnTo>
                      <a:pt x="1501" y="131"/>
                    </a:lnTo>
                    <a:cubicBezTo>
                      <a:pt x="1501" y="132"/>
                      <a:pt x="1501" y="132"/>
                      <a:pt x="1501" y="133"/>
                    </a:cubicBezTo>
                    <a:lnTo>
                      <a:pt x="1504" y="165"/>
                    </a:lnTo>
                    <a:lnTo>
                      <a:pt x="1504" y="1596"/>
                    </a:lnTo>
                    <a:lnTo>
                      <a:pt x="1501" y="1629"/>
                    </a:lnTo>
                    <a:cubicBezTo>
                      <a:pt x="1501" y="1630"/>
                      <a:pt x="1501" y="1630"/>
                      <a:pt x="1501" y="1631"/>
                    </a:cubicBezTo>
                    <a:lnTo>
                      <a:pt x="1492" y="1660"/>
                    </a:lnTo>
                    <a:cubicBezTo>
                      <a:pt x="1492" y="1661"/>
                      <a:pt x="1492" y="1661"/>
                      <a:pt x="1491" y="1662"/>
                    </a:cubicBezTo>
                    <a:lnTo>
                      <a:pt x="1458" y="1712"/>
                    </a:lnTo>
                    <a:cubicBezTo>
                      <a:pt x="1458" y="1713"/>
                      <a:pt x="1457" y="1714"/>
                      <a:pt x="1456" y="1714"/>
                    </a:cubicBezTo>
                    <a:lnTo>
                      <a:pt x="1406" y="1747"/>
                    </a:lnTo>
                    <a:cubicBezTo>
                      <a:pt x="1405" y="1748"/>
                      <a:pt x="1405" y="1748"/>
                      <a:pt x="1404" y="1748"/>
                    </a:cubicBezTo>
                    <a:lnTo>
                      <a:pt x="1375" y="1757"/>
                    </a:lnTo>
                    <a:cubicBezTo>
                      <a:pt x="1374" y="1757"/>
                      <a:pt x="1374" y="1757"/>
                      <a:pt x="1373" y="1757"/>
                    </a:cubicBezTo>
                    <a:lnTo>
                      <a:pt x="1341" y="1760"/>
                    </a:lnTo>
                    <a:lnTo>
                      <a:pt x="165" y="1760"/>
                    </a:lnTo>
                    <a:lnTo>
                      <a:pt x="133" y="1757"/>
                    </a:lnTo>
                    <a:cubicBezTo>
                      <a:pt x="132" y="1757"/>
                      <a:pt x="132" y="1757"/>
                      <a:pt x="131" y="1757"/>
                    </a:cubicBezTo>
                    <a:lnTo>
                      <a:pt x="102" y="1748"/>
                    </a:lnTo>
                    <a:cubicBezTo>
                      <a:pt x="101" y="1748"/>
                      <a:pt x="101" y="1748"/>
                      <a:pt x="100" y="1747"/>
                    </a:cubicBezTo>
                    <a:lnTo>
                      <a:pt x="50" y="1714"/>
                    </a:lnTo>
                    <a:cubicBezTo>
                      <a:pt x="49" y="1714"/>
                      <a:pt x="48" y="1713"/>
                      <a:pt x="48" y="1712"/>
                    </a:cubicBezTo>
                    <a:lnTo>
                      <a:pt x="14" y="1662"/>
                    </a:lnTo>
                    <a:cubicBezTo>
                      <a:pt x="13" y="1661"/>
                      <a:pt x="13" y="1661"/>
                      <a:pt x="13" y="1660"/>
                    </a:cubicBezTo>
                    <a:lnTo>
                      <a:pt x="4" y="1631"/>
                    </a:lnTo>
                    <a:cubicBezTo>
                      <a:pt x="4" y="1630"/>
                      <a:pt x="4" y="1630"/>
                      <a:pt x="3" y="1629"/>
                    </a:cubicBezTo>
                    <a:lnTo>
                      <a:pt x="0" y="1597"/>
                    </a:lnTo>
                    <a:lnTo>
                      <a:pt x="0" y="165"/>
                    </a:lnTo>
                    <a:close/>
                    <a:moveTo>
                      <a:pt x="16" y="1596"/>
                    </a:moveTo>
                    <a:lnTo>
                      <a:pt x="19" y="1628"/>
                    </a:lnTo>
                    <a:lnTo>
                      <a:pt x="19" y="1626"/>
                    </a:lnTo>
                    <a:lnTo>
                      <a:pt x="28" y="1655"/>
                    </a:lnTo>
                    <a:lnTo>
                      <a:pt x="27" y="1653"/>
                    </a:lnTo>
                    <a:lnTo>
                      <a:pt x="61" y="1703"/>
                    </a:lnTo>
                    <a:lnTo>
                      <a:pt x="59" y="1701"/>
                    </a:lnTo>
                    <a:lnTo>
                      <a:pt x="109" y="1734"/>
                    </a:lnTo>
                    <a:lnTo>
                      <a:pt x="107" y="1733"/>
                    </a:lnTo>
                    <a:lnTo>
                      <a:pt x="136" y="1742"/>
                    </a:lnTo>
                    <a:lnTo>
                      <a:pt x="134" y="1741"/>
                    </a:lnTo>
                    <a:lnTo>
                      <a:pt x="165" y="1744"/>
                    </a:lnTo>
                    <a:lnTo>
                      <a:pt x="1340" y="1744"/>
                    </a:lnTo>
                    <a:lnTo>
                      <a:pt x="1372" y="1741"/>
                    </a:lnTo>
                    <a:lnTo>
                      <a:pt x="1370" y="1742"/>
                    </a:lnTo>
                    <a:lnTo>
                      <a:pt x="1399" y="1733"/>
                    </a:lnTo>
                    <a:lnTo>
                      <a:pt x="1397" y="1734"/>
                    </a:lnTo>
                    <a:lnTo>
                      <a:pt x="1447" y="1701"/>
                    </a:lnTo>
                    <a:lnTo>
                      <a:pt x="1445" y="1703"/>
                    </a:lnTo>
                    <a:lnTo>
                      <a:pt x="1478" y="1653"/>
                    </a:lnTo>
                    <a:lnTo>
                      <a:pt x="1477" y="1655"/>
                    </a:lnTo>
                    <a:lnTo>
                      <a:pt x="1486" y="1626"/>
                    </a:lnTo>
                    <a:lnTo>
                      <a:pt x="1485" y="1628"/>
                    </a:lnTo>
                    <a:lnTo>
                      <a:pt x="1488" y="1596"/>
                    </a:lnTo>
                    <a:lnTo>
                      <a:pt x="1488" y="166"/>
                    </a:lnTo>
                    <a:lnTo>
                      <a:pt x="1485" y="134"/>
                    </a:lnTo>
                    <a:lnTo>
                      <a:pt x="1486" y="136"/>
                    </a:lnTo>
                    <a:lnTo>
                      <a:pt x="1477" y="107"/>
                    </a:lnTo>
                    <a:lnTo>
                      <a:pt x="1478" y="109"/>
                    </a:lnTo>
                    <a:lnTo>
                      <a:pt x="1445" y="59"/>
                    </a:lnTo>
                    <a:lnTo>
                      <a:pt x="1447" y="61"/>
                    </a:lnTo>
                    <a:lnTo>
                      <a:pt x="1397" y="27"/>
                    </a:lnTo>
                    <a:lnTo>
                      <a:pt x="1399" y="28"/>
                    </a:lnTo>
                    <a:lnTo>
                      <a:pt x="1370" y="19"/>
                    </a:lnTo>
                    <a:lnTo>
                      <a:pt x="1372" y="19"/>
                    </a:lnTo>
                    <a:lnTo>
                      <a:pt x="1340" y="16"/>
                    </a:lnTo>
                    <a:lnTo>
                      <a:pt x="166" y="16"/>
                    </a:lnTo>
                    <a:lnTo>
                      <a:pt x="134" y="19"/>
                    </a:lnTo>
                    <a:lnTo>
                      <a:pt x="136" y="19"/>
                    </a:lnTo>
                    <a:lnTo>
                      <a:pt x="107" y="28"/>
                    </a:lnTo>
                    <a:lnTo>
                      <a:pt x="109" y="27"/>
                    </a:lnTo>
                    <a:lnTo>
                      <a:pt x="59" y="61"/>
                    </a:lnTo>
                    <a:lnTo>
                      <a:pt x="61" y="59"/>
                    </a:lnTo>
                    <a:lnTo>
                      <a:pt x="27" y="109"/>
                    </a:lnTo>
                    <a:lnTo>
                      <a:pt x="28" y="107"/>
                    </a:lnTo>
                    <a:lnTo>
                      <a:pt x="19" y="136"/>
                    </a:lnTo>
                    <a:lnTo>
                      <a:pt x="19" y="134"/>
                    </a:lnTo>
                    <a:lnTo>
                      <a:pt x="16" y="165"/>
                    </a:lnTo>
                    <a:lnTo>
                      <a:pt x="16" y="1596"/>
                    </a:lnTo>
                    <a:close/>
                  </a:path>
                </a:pathLst>
              </a:custGeom>
              <a:solidFill>
                <a:srgbClr val="626EA7"/>
              </a:solidFill>
              <a:ln w="0" cap="flat">
                <a:solidFill>
                  <a:srgbClr val="626EA7"/>
                </a:solidFill>
                <a:prstDash val="solid"/>
                <a:round/>
                <a:headEnd/>
                <a:tailEnd/>
              </a:ln>
            </p:spPr>
            <p:txBody>
              <a:bodyPr/>
              <a:lstStyle/>
              <a:p>
                <a:endParaRPr lang="es-HN"/>
              </a:p>
            </p:txBody>
          </p:sp>
          <p:sp>
            <p:nvSpPr>
              <p:cNvPr id="129" name="Rectangle 110"/>
              <p:cNvSpPr>
                <a:spLocks noChangeArrowheads="1"/>
              </p:cNvSpPr>
              <p:nvPr/>
            </p:nvSpPr>
            <p:spPr bwMode="auto">
              <a:xfrm>
                <a:off x="3606" y="3430"/>
                <a:ext cx="454" cy="262"/>
              </a:xfrm>
              <a:prstGeom prst="rect">
                <a:avLst/>
              </a:prstGeom>
              <a:noFill/>
              <a:ln w="9525">
                <a:noFill/>
                <a:miter lim="800000"/>
                <a:headEnd/>
                <a:tailEnd/>
              </a:ln>
            </p:spPr>
            <p:txBody>
              <a:bodyPr lIns="0" tIns="0" rIns="0" bIns="0">
                <a:spAutoFit/>
              </a:bodyPr>
              <a:lstStyle/>
              <a:p>
                <a:pPr algn="ctr"/>
                <a:r>
                  <a:rPr lang="es-HN" sz="900" b="1">
                    <a:solidFill>
                      <a:srgbClr val="000000"/>
                    </a:solidFill>
                    <a:latin typeface="Calibri" pitchFamily="34" charset="0"/>
                  </a:rPr>
                  <a:t>Sistema de Monitoreo y Evaluación </a:t>
                </a:r>
                <a:endParaRPr lang="es-HN" sz="900" b="1"/>
              </a:p>
            </p:txBody>
          </p:sp>
          <p:pic>
            <p:nvPicPr>
              <p:cNvPr id="130" name="Picture 113"/>
              <p:cNvPicPr>
                <a:picLocks noChangeAspect="1" noChangeArrowheads="1"/>
              </p:cNvPicPr>
              <p:nvPr/>
            </p:nvPicPr>
            <p:blipFill>
              <a:blip r:embed="rId44"/>
              <a:srcRect/>
              <a:stretch>
                <a:fillRect/>
              </a:stretch>
            </p:blipFill>
            <p:spPr bwMode="auto">
              <a:xfrm>
                <a:off x="4062" y="3295"/>
                <a:ext cx="538" cy="536"/>
              </a:xfrm>
              <a:prstGeom prst="rect">
                <a:avLst/>
              </a:prstGeom>
              <a:noFill/>
              <a:ln w="9525">
                <a:noFill/>
                <a:miter lim="800000"/>
                <a:headEnd/>
                <a:tailEnd/>
              </a:ln>
            </p:spPr>
          </p:pic>
          <p:pic>
            <p:nvPicPr>
              <p:cNvPr id="131" name="Picture 114"/>
              <p:cNvPicPr>
                <a:picLocks noChangeAspect="1" noChangeArrowheads="1"/>
              </p:cNvPicPr>
              <p:nvPr/>
            </p:nvPicPr>
            <p:blipFill>
              <a:blip r:embed="rId45"/>
              <a:srcRect/>
              <a:stretch>
                <a:fillRect/>
              </a:stretch>
            </p:blipFill>
            <p:spPr bwMode="auto">
              <a:xfrm>
                <a:off x="4062" y="3295"/>
                <a:ext cx="538" cy="536"/>
              </a:xfrm>
              <a:prstGeom prst="rect">
                <a:avLst/>
              </a:prstGeom>
              <a:noFill/>
              <a:ln w="9525">
                <a:noFill/>
                <a:miter lim="800000"/>
                <a:headEnd/>
                <a:tailEnd/>
              </a:ln>
            </p:spPr>
          </p:pic>
          <p:pic>
            <p:nvPicPr>
              <p:cNvPr id="132" name="Picture 115"/>
              <p:cNvPicPr>
                <a:picLocks noChangeAspect="1" noChangeArrowheads="1"/>
              </p:cNvPicPr>
              <p:nvPr/>
            </p:nvPicPr>
            <p:blipFill>
              <a:blip r:embed="rId46"/>
              <a:srcRect/>
              <a:stretch>
                <a:fillRect/>
              </a:stretch>
            </p:blipFill>
            <p:spPr bwMode="auto">
              <a:xfrm>
                <a:off x="4052" y="3365"/>
                <a:ext cx="563" cy="361"/>
              </a:xfrm>
              <a:prstGeom prst="rect">
                <a:avLst/>
              </a:prstGeom>
              <a:noFill/>
              <a:ln w="9525">
                <a:noFill/>
                <a:miter lim="800000"/>
                <a:headEnd/>
                <a:tailEnd/>
              </a:ln>
            </p:spPr>
          </p:pic>
          <p:pic>
            <p:nvPicPr>
              <p:cNvPr id="133" name="Picture 116"/>
              <p:cNvPicPr>
                <a:picLocks noChangeAspect="1" noChangeArrowheads="1"/>
              </p:cNvPicPr>
              <p:nvPr/>
            </p:nvPicPr>
            <p:blipFill>
              <a:blip r:embed="rId47"/>
              <a:srcRect/>
              <a:stretch>
                <a:fillRect/>
              </a:stretch>
            </p:blipFill>
            <p:spPr bwMode="auto">
              <a:xfrm>
                <a:off x="4052" y="3365"/>
                <a:ext cx="563" cy="361"/>
              </a:xfrm>
              <a:prstGeom prst="rect">
                <a:avLst/>
              </a:prstGeom>
              <a:noFill/>
              <a:ln w="9525">
                <a:noFill/>
                <a:miter lim="800000"/>
                <a:headEnd/>
                <a:tailEnd/>
              </a:ln>
            </p:spPr>
          </p:pic>
          <p:sp>
            <p:nvSpPr>
              <p:cNvPr id="134" name="Rectangle 117"/>
              <p:cNvSpPr>
                <a:spLocks noChangeArrowheads="1"/>
              </p:cNvSpPr>
              <p:nvPr/>
            </p:nvSpPr>
            <p:spPr bwMode="auto">
              <a:xfrm>
                <a:off x="4092" y="3312"/>
                <a:ext cx="477" cy="484"/>
              </a:xfrm>
              <a:prstGeom prst="rect">
                <a:avLst/>
              </a:prstGeom>
              <a:solidFill>
                <a:srgbClr val="FFFFFF"/>
              </a:solidFill>
              <a:ln w="9525">
                <a:noFill/>
                <a:miter lim="800000"/>
                <a:headEnd/>
                <a:tailEnd/>
              </a:ln>
            </p:spPr>
            <p:txBody>
              <a:bodyPr/>
              <a:lstStyle/>
              <a:p>
                <a:endParaRPr lang="es-HN"/>
              </a:p>
            </p:txBody>
          </p:sp>
          <p:sp>
            <p:nvSpPr>
              <p:cNvPr id="135" name="Freeform 118"/>
              <p:cNvSpPr>
                <a:spLocks/>
              </p:cNvSpPr>
              <p:nvPr/>
            </p:nvSpPr>
            <p:spPr bwMode="auto">
              <a:xfrm>
                <a:off x="4092" y="3312"/>
                <a:ext cx="472" cy="480"/>
              </a:xfrm>
              <a:custGeom>
                <a:avLst/>
                <a:gdLst>
                  <a:gd name="T0" fmla="*/ 0 w 1488"/>
                  <a:gd name="T1" fmla="*/ 157 h 1744"/>
                  <a:gd name="T2" fmla="*/ 157 w 1488"/>
                  <a:gd name="T3" fmla="*/ 0 h 1744"/>
                  <a:gd name="T4" fmla="*/ 157 w 1488"/>
                  <a:gd name="T5" fmla="*/ 0 h 1744"/>
                  <a:gd name="T6" fmla="*/ 157 w 1488"/>
                  <a:gd name="T7" fmla="*/ 0 h 1744"/>
                  <a:gd name="T8" fmla="*/ 1332 w 1488"/>
                  <a:gd name="T9" fmla="*/ 0 h 1744"/>
                  <a:gd name="T10" fmla="*/ 1332 w 1488"/>
                  <a:gd name="T11" fmla="*/ 0 h 1744"/>
                  <a:gd name="T12" fmla="*/ 1488 w 1488"/>
                  <a:gd name="T13" fmla="*/ 157 h 1744"/>
                  <a:gd name="T14" fmla="*/ 1488 w 1488"/>
                  <a:gd name="T15" fmla="*/ 157 h 1744"/>
                  <a:gd name="T16" fmla="*/ 1488 w 1488"/>
                  <a:gd name="T17" fmla="*/ 157 h 1744"/>
                  <a:gd name="T18" fmla="*/ 1488 w 1488"/>
                  <a:gd name="T19" fmla="*/ 1588 h 1744"/>
                  <a:gd name="T20" fmla="*/ 1488 w 1488"/>
                  <a:gd name="T21" fmla="*/ 1588 h 1744"/>
                  <a:gd name="T22" fmla="*/ 1332 w 1488"/>
                  <a:gd name="T23" fmla="*/ 1744 h 1744"/>
                  <a:gd name="T24" fmla="*/ 1332 w 1488"/>
                  <a:gd name="T25" fmla="*/ 1744 h 1744"/>
                  <a:gd name="T26" fmla="*/ 1332 w 1488"/>
                  <a:gd name="T27" fmla="*/ 1744 h 1744"/>
                  <a:gd name="T28" fmla="*/ 157 w 1488"/>
                  <a:gd name="T29" fmla="*/ 1744 h 1744"/>
                  <a:gd name="T30" fmla="*/ 157 w 1488"/>
                  <a:gd name="T31" fmla="*/ 1744 h 1744"/>
                  <a:gd name="T32" fmla="*/ 0 w 1488"/>
                  <a:gd name="T33" fmla="*/ 1588 h 1744"/>
                  <a:gd name="T34" fmla="*/ 0 w 1488"/>
                  <a:gd name="T35" fmla="*/ 1588 h 1744"/>
                  <a:gd name="T36" fmla="*/ 0 w 1488"/>
                  <a:gd name="T37" fmla="*/ 157 h 17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8"/>
                  <a:gd name="T58" fmla="*/ 0 h 1744"/>
                  <a:gd name="T59" fmla="*/ 1488 w 1488"/>
                  <a:gd name="T60" fmla="*/ 1744 h 17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8" h="1744">
                    <a:moveTo>
                      <a:pt x="0" y="157"/>
                    </a:moveTo>
                    <a:cubicBezTo>
                      <a:pt x="0" y="70"/>
                      <a:pt x="70" y="0"/>
                      <a:pt x="157" y="0"/>
                    </a:cubicBezTo>
                    <a:cubicBezTo>
                      <a:pt x="157" y="0"/>
                      <a:pt x="157" y="0"/>
                      <a:pt x="157" y="0"/>
                    </a:cubicBezTo>
                    <a:lnTo>
                      <a:pt x="1332" y="0"/>
                    </a:lnTo>
                    <a:cubicBezTo>
                      <a:pt x="1419" y="0"/>
                      <a:pt x="1488" y="70"/>
                      <a:pt x="1488" y="157"/>
                    </a:cubicBezTo>
                    <a:cubicBezTo>
                      <a:pt x="1488" y="157"/>
                      <a:pt x="1488" y="157"/>
                      <a:pt x="1488" y="157"/>
                    </a:cubicBezTo>
                    <a:lnTo>
                      <a:pt x="1488" y="1588"/>
                    </a:lnTo>
                    <a:cubicBezTo>
                      <a:pt x="1488" y="1675"/>
                      <a:pt x="1419" y="1744"/>
                      <a:pt x="1332" y="1744"/>
                    </a:cubicBezTo>
                    <a:cubicBezTo>
                      <a:pt x="1332" y="1744"/>
                      <a:pt x="1332" y="1744"/>
                      <a:pt x="1332" y="1744"/>
                    </a:cubicBezTo>
                    <a:lnTo>
                      <a:pt x="157" y="1744"/>
                    </a:lnTo>
                    <a:cubicBezTo>
                      <a:pt x="70" y="1744"/>
                      <a:pt x="0" y="1675"/>
                      <a:pt x="0" y="1588"/>
                    </a:cubicBezTo>
                    <a:cubicBezTo>
                      <a:pt x="0" y="1588"/>
                      <a:pt x="0" y="1588"/>
                      <a:pt x="0" y="1588"/>
                    </a:cubicBezTo>
                    <a:lnTo>
                      <a:pt x="0" y="157"/>
                    </a:lnTo>
                    <a:close/>
                  </a:path>
                </a:pathLst>
              </a:custGeom>
              <a:solidFill>
                <a:srgbClr val="FFFFFF"/>
              </a:solidFill>
              <a:ln w="0">
                <a:solidFill>
                  <a:srgbClr val="000000"/>
                </a:solidFill>
                <a:prstDash val="solid"/>
                <a:round/>
                <a:headEnd/>
                <a:tailEnd/>
              </a:ln>
            </p:spPr>
            <p:txBody>
              <a:bodyPr/>
              <a:lstStyle/>
              <a:p>
                <a:endParaRPr lang="es-HN"/>
              </a:p>
            </p:txBody>
          </p:sp>
          <p:sp>
            <p:nvSpPr>
              <p:cNvPr id="136" name="Rectangle 119"/>
              <p:cNvSpPr>
                <a:spLocks noChangeArrowheads="1"/>
              </p:cNvSpPr>
              <p:nvPr/>
            </p:nvSpPr>
            <p:spPr bwMode="auto">
              <a:xfrm>
                <a:off x="4092" y="3312"/>
                <a:ext cx="477" cy="484"/>
              </a:xfrm>
              <a:prstGeom prst="rect">
                <a:avLst/>
              </a:prstGeom>
              <a:solidFill>
                <a:srgbClr val="FFFFFF"/>
              </a:solidFill>
              <a:ln w="9525">
                <a:noFill/>
                <a:miter lim="800000"/>
                <a:headEnd/>
                <a:tailEnd/>
              </a:ln>
            </p:spPr>
            <p:txBody>
              <a:bodyPr/>
              <a:lstStyle/>
              <a:p>
                <a:endParaRPr lang="es-HN"/>
              </a:p>
            </p:txBody>
          </p:sp>
          <p:sp>
            <p:nvSpPr>
              <p:cNvPr id="137" name="Freeform 120"/>
              <p:cNvSpPr>
                <a:spLocks noEditPoints="1"/>
              </p:cNvSpPr>
              <p:nvPr/>
            </p:nvSpPr>
            <p:spPr bwMode="auto">
              <a:xfrm>
                <a:off x="4090" y="3310"/>
                <a:ext cx="477" cy="484"/>
              </a:xfrm>
              <a:custGeom>
                <a:avLst/>
                <a:gdLst>
                  <a:gd name="T0" fmla="*/ 3 w 1504"/>
                  <a:gd name="T1" fmla="*/ 133 h 1760"/>
                  <a:gd name="T2" fmla="*/ 13 w 1504"/>
                  <a:gd name="T3" fmla="*/ 102 h 1760"/>
                  <a:gd name="T4" fmla="*/ 48 w 1504"/>
                  <a:gd name="T5" fmla="*/ 50 h 1760"/>
                  <a:gd name="T6" fmla="*/ 100 w 1504"/>
                  <a:gd name="T7" fmla="*/ 14 h 1760"/>
                  <a:gd name="T8" fmla="*/ 131 w 1504"/>
                  <a:gd name="T9" fmla="*/ 4 h 1760"/>
                  <a:gd name="T10" fmla="*/ 165 w 1504"/>
                  <a:gd name="T11" fmla="*/ 0 h 1760"/>
                  <a:gd name="T12" fmla="*/ 1373 w 1504"/>
                  <a:gd name="T13" fmla="*/ 3 h 1760"/>
                  <a:gd name="T14" fmla="*/ 1404 w 1504"/>
                  <a:gd name="T15" fmla="*/ 13 h 1760"/>
                  <a:gd name="T16" fmla="*/ 1456 w 1504"/>
                  <a:gd name="T17" fmla="*/ 48 h 1760"/>
                  <a:gd name="T18" fmla="*/ 1491 w 1504"/>
                  <a:gd name="T19" fmla="*/ 100 h 1760"/>
                  <a:gd name="T20" fmla="*/ 1501 w 1504"/>
                  <a:gd name="T21" fmla="*/ 131 h 1760"/>
                  <a:gd name="T22" fmla="*/ 1504 w 1504"/>
                  <a:gd name="T23" fmla="*/ 165 h 1760"/>
                  <a:gd name="T24" fmla="*/ 1501 w 1504"/>
                  <a:gd name="T25" fmla="*/ 1629 h 1760"/>
                  <a:gd name="T26" fmla="*/ 1492 w 1504"/>
                  <a:gd name="T27" fmla="*/ 1660 h 1760"/>
                  <a:gd name="T28" fmla="*/ 1458 w 1504"/>
                  <a:gd name="T29" fmla="*/ 1712 h 1760"/>
                  <a:gd name="T30" fmla="*/ 1406 w 1504"/>
                  <a:gd name="T31" fmla="*/ 1747 h 1760"/>
                  <a:gd name="T32" fmla="*/ 1375 w 1504"/>
                  <a:gd name="T33" fmla="*/ 1757 h 1760"/>
                  <a:gd name="T34" fmla="*/ 1341 w 1504"/>
                  <a:gd name="T35" fmla="*/ 1760 h 1760"/>
                  <a:gd name="T36" fmla="*/ 133 w 1504"/>
                  <a:gd name="T37" fmla="*/ 1757 h 1760"/>
                  <a:gd name="T38" fmla="*/ 102 w 1504"/>
                  <a:gd name="T39" fmla="*/ 1748 h 1760"/>
                  <a:gd name="T40" fmla="*/ 50 w 1504"/>
                  <a:gd name="T41" fmla="*/ 1714 h 1760"/>
                  <a:gd name="T42" fmla="*/ 14 w 1504"/>
                  <a:gd name="T43" fmla="*/ 1662 h 1760"/>
                  <a:gd name="T44" fmla="*/ 4 w 1504"/>
                  <a:gd name="T45" fmla="*/ 1631 h 1760"/>
                  <a:gd name="T46" fmla="*/ 0 w 1504"/>
                  <a:gd name="T47" fmla="*/ 1597 h 1760"/>
                  <a:gd name="T48" fmla="*/ 16 w 1504"/>
                  <a:gd name="T49" fmla="*/ 1596 h 1760"/>
                  <a:gd name="T50" fmla="*/ 19 w 1504"/>
                  <a:gd name="T51" fmla="*/ 1626 h 1760"/>
                  <a:gd name="T52" fmla="*/ 27 w 1504"/>
                  <a:gd name="T53" fmla="*/ 1653 h 1760"/>
                  <a:gd name="T54" fmla="*/ 59 w 1504"/>
                  <a:gd name="T55" fmla="*/ 1701 h 1760"/>
                  <a:gd name="T56" fmla="*/ 107 w 1504"/>
                  <a:gd name="T57" fmla="*/ 1733 h 1760"/>
                  <a:gd name="T58" fmla="*/ 134 w 1504"/>
                  <a:gd name="T59" fmla="*/ 1741 h 1760"/>
                  <a:gd name="T60" fmla="*/ 1340 w 1504"/>
                  <a:gd name="T61" fmla="*/ 1744 h 1760"/>
                  <a:gd name="T62" fmla="*/ 1370 w 1504"/>
                  <a:gd name="T63" fmla="*/ 1742 h 1760"/>
                  <a:gd name="T64" fmla="*/ 1397 w 1504"/>
                  <a:gd name="T65" fmla="*/ 1734 h 1760"/>
                  <a:gd name="T66" fmla="*/ 1445 w 1504"/>
                  <a:gd name="T67" fmla="*/ 1703 h 1760"/>
                  <a:gd name="T68" fmla="*/ 1477 w 1504"/>
                  <a:gd name="T69" fmla="*/ 1655 h 1760"/>
                  <a:gd name="T70" fmla="*/ 1485 w 1504"/>
                  <a:gd name="T71" fmla="*/ 1628 h 1760"/>
                  <a:gd name="T72" fmla="*/ 1488 w 1504"/>
                  <a:gd name="T73" fmla="*/ 166 h 1760"/>
                  <a:gd name="T74" fmla="*/ 1486 w 1504"/>
                  <a:gd name="T75" fmla="*/ 136 h 1760"/>
                  <a:gd name="T76" fmla="*/ 1478 w 1504"/>
                  <a:gd name="T77" fmla="*/ 109 h 1760"/>
                  <a:gd name="T78" fmla="*/ 1447 w 1504"/>
                  <a:gd name="T79" fmla="*/ 61 h 1760"/>
                  <a:gd name="T80" fmla="*/ 1399 w 1504"/>
                  <a:gd name="T81" fmla="*/ 28 h 1760"/>
                  <a:gd name="T82" fmla="*/ 1372 w 1504"/>
                  <a:gd name="T83" fmla="*/ 19 h 1760"/>
                  <a:gd name="T84" fmla="*/ 166 w 1504"/>
                  <a:gd name="T85" fmla="*/ 16 h 1760"/>
                  <a:gd name="T86" fmla="*/ 136 w 1504"/>
                  <a:gd name="T87" fmla="*/ 19 h 1760"/>
                  <a:gd name="T88" fmla="*/ 109 w 1504"/>
                  <a:gd name="T89" fmla="*/ 27 h 1760"/>
                  <a:gd name="T90" fmla="*/ 61 w 1504"/>
                  <a:gd name="T91" fmla="*/ 59 h 1760"/>
                  <a:gd name="T92" fmla="*/ 28 w 1504"/>
                  <a:gd name="T93" fmla="*/ 107 h 1760"/>
                  <a:gd name="T94" fmla="*/ 19 w 1504"/>
                  <a:gd name="T95" fmla="*/ 134 h 1760"/>
                  <a:gd name="T96" fmla="*/ 16 w 1504"/>
                  <a:gd name="T97" fmla="*/ 1596 h 17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04"/>
                  <a:gd name="T148" fmla="*/ 0 h 1760"/>
                  <a:gd name="T149" fmla="*/ 1504 w 1504"/>
                  <a:gd name="T150" fmla="*/ 1760 h 17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04" h="1760">
                    <a:moveTo>
                      <a:pt x="0" y="165"/>
                    </a:moveTo>
                    <a:lnTo>
                      <a:pt x="3" y="133"/>
                    </a:lnTo>
                    <a:cubicBezTo>
                      <a:pt x="4" y="132"/>
                      <a:pt x="4" y="132"/>
                      <a:pt x="4" y="131"/>
                    </a:cubicBezTo>
                    <a:lnTo>
                      <a:pt x="13" y="102"/>
                    </a:lnTo>
                    <a:cubicBezTo>
                      <a:pt x="13" y="101"/>
                      <a:pt x="13" y="101"/>
                      <a:pt x="14" y="100"/>
                    </a:cubicBezTo>
                    <a:lnTo>
                      <a:pt x="48" y="50"/>
                    </a:lnTo>
                    <a:cubicBezTo>
                      <a:pt x="48" y="49"/>
                      <a:pt x="49" y="48"/>
                      <a:pt x="50" y="48"/>
                    </a:cubicBezTo>
                    <a:lnTo>
                      <a:pt x="100" y="14"/>
                    </a:lnTo>
                    <a:cubicBezTo>
                      <a:pt x="101" y="13"/>
                      <a:pt x="101" y="13"/>
                      <a:pt x="102" y="13"/>
                    </a:cubicBezTo>
                    <a:lnTo>
                      <a:pt x="131" y="4"/>
                    </a:lnTo>
                    <a:cubicBezTo>
                      <a:pt x="132" y="4"/>
                      <a:pt x="132" y="4"/>
                      <a:pt x="133" y="3"/>
                    </a:cubicBezTo>
                    <a:lnTo>
                      <a:pt x="165" y="0"/>
                    </a:lnTo>
                    <a:lnTo>
                      <a:pt x="1340" y="0"/>
                    </a:lnTo>
                    <a:lnTo>
                      <a:pt x="1373" y="3"/>
                    </a:lnTo>
                    <a:cubicBezTo>
                      <a:pt x="1374" y="4"/>
                      <a:pt x="1374" y="4"/>
                      <a:pt x="1375" y="4"/>
                    </a:cubicBezTo>
                    <a:lnTo>
                      <a:pt x="1404" y="13"/>
                    </a:lnTo>
                    <a:cubicBezTo>
                      <a:pt x="1405" y="13"/>
                      <a:pt x="1405" y="13"/>
                      <a:pt x="1406" y="14"/>
                    </a:cubicBezTo>
                    <a:lnTo>
                      <a:pt x="1456" y="48"/>
                    </a:lnTo>
                    <a:cubicBezTo>
                      <a:pt x="1457" y="48"/>
                      <a:pt x="1458" y="49"/>
                      <a:pt x="1458" y="50"/>
                    </a:cubicBezTo>
                    <a:lnTo>
                      <a:pt x="1491" y="100"/>
                    </a:lnTo>
                    <a:cubicBezTo>
                      <a:pt x="1492" y="101"/>
                      <a:pt x="1492" y="101"/>
                      <a:pt x="1492" y="102"/>
                    </a:cubicBezTo>
                    <a:lnTo>
                      <a:pt x="1501" y="131"/>
                    </a:lnTo>
                    <a:cubicBezTo>
                      <a:pt x="1501" y="132"/>
                      <a:pt x="1501" y="132"/>
                      <a:pt x="1501" y="133"/>
                    </a:cubicBezTo>
                    <a:lnTo>
                      <a:pt x="1504" y="165"/>
                    </a:lnTo>
                    <a:lnTo>
                      <a:pt x="1504" y="1596"/>
                    </a:lnTo>
                    <a:lnTo>
                      <a:pt x="1501" y="1629"/>
                    </a:lnTo>
                    <a:cubicBezTo>
                      <a:pt x="1501" y="1630"/>
                      <a:pt x="1501" y="1630"/>
                      <a:pt x="1501" y="1631"/>
                    </a:cubicBezTo>
                    <a:lnTo>
                      <a:pt x="1492" y="1660"/>
                    </a:lnTo>
                    <a:cubicBezTo>
                      <a:pt x="1492" y="1661"/>
                      <a:pt x="1492" y="1661"/>
                      <a:pt x="1491" y="1662"/>
                    </a:cubicBezTo>
                    <a:lnTo>
                      <a:pt x="1458" y="1712"/>
                    </a:lnTo>
                    <a:cubicBezTo>
                      <a:pt x="1458" y="1713"/>
                      <a:pt x="1457" y="1714"/>
                      <a:pt x="1456" y="1714"/>
                    </a:cubicBezTo>
                    <a:lnTo>
                      <a:pt x="1406" y="1747"/>
                    </a:lnTo>
                    <a:cubicBezTo>
                      <a:pt x="1405" y="1748"/>
                      <a:pt x="1405" y="1748"/>
                      <a:pt x="1404" y="1748"/>
                    </a:cubicBezTo>
                    <a:lnTo>
                      <a:pt x="1375" y="1757"/>
                    </a:lnTo>
                    <a:cubicBezTo>
                      <a:pt x="1374" y="1757"/>
                      <a:pt x="1374" y="1757"/>
                      <a:pt x="1373" y="1757"/>
                    </a:cubicBezTo>
                    <a:lnTo>
                      <a:pt x="1341" y="1760"/>
                    </a:lnTo>
                    <a:lnTo>
                      <a:pt x="165" y="1760"/>
                    </a:lnTo>
                    <a:lnTo>
                      <a:pt x="133" y="1757"/>
                    </a:lnTo>
                    <a:cubicBezTo>
                      <a:pt x="132" y="1757"/>
                      <a:pt x="132" y="1757"/>
                      <a:pt x="131" y="1757"/>
                    </a:cubicBezTo>
                    <a:lnTo>
                      <a:pt x="102" y="1748"/>
                    </a:lnTo>
                    <a:cubicBezTo>
                      <a:pt x="101" y="1748"/>
                      <a:pt x="101" y="1748"/>
                      <a:pt x="100" y="1747"/>
                    </a:cubicBezTo>
                    <a:lnTo>
                      <a:pt x="50" y="1714"/>
                    </a:lnTo>
                    <a:cubicBezTo>
                      <a:pt x="49" y="1714"/>
                      <a:pt x="48" y="1713"/>
                      <a:pt x="48" y="1712"/>
                    </a:cubicBezTo>
                    <a:lnTo>
                      <a:pt x="14" y="1662"/>
                    </a:lnTo>
                    <a:cubicBezTo>
                      <a:pt x="13" y="1661"/>
                      <a:pt x="13" y="1661"/>
                      <a:pt x="13" y="1660"/>
                    </a:cubicBezTo>
                    <a:lnTo>
                      <a:pt x="4" y="1631"/>
                    </a:lnTo>
                    <a:cubicBezTo>
                      <a:pt x="4" y="1630"/>
                      <a:pt x="4" y="1630"/>
                      <a:pt x="3" y="1629"/>
                    </a:cubicBezTo>
                    <a:lnTo>
                      <a:pt x="0" y="1597"/>
                    </a:lnTo>
                    <a:lnTo>
                      <a:pt x="0" y="165"/>
                    </a:lnTo>
                    <a:close/>
                    <a:moveTo>
                      <a:pt x="16" y="1596"/>
                    </a:moveTo>
                    <a:lnTo>
                      <a:pt x="19" y="1628"/>
                    </a:lnTo>
                    <a:lnTo>
                      <a:pt x="19" y="1626"/>
                    </a:lnTo>
                    <a:lnTo>
                      <a:pt x="28" y="1655"/>
                    </a:lnTo>
                    <a:lnTo>
                      <a:pt x="27" y="1653"/>
                    </a:lnTo>
                    <a:lnTo>
                      <a:pt x="61" y="1703"/>
                    </a:lnTo>
                    <a:lnTo>
                      <a:pt x="59" y="1701"/>
                    </a:lnTo>
                    <a:lnTo>
                      <a:pt x="109" y="1734"/>
                    </a:lnTo>
                    <a:lnTo>
                      <a:pt x="107" y="1733"/>
                    </a:lnTo>
                    <a:lnTo>
                      <a:pt x="136" y="1742"/>
                    </a:lnTo>
                    <a:lnTo>
                      <a:pt x="134" y="1741"/>
                    </a:lnTo>
                    <a:lnTo>
                      <a:pt x="165" y="1744"/>
                    </a:lnTo>
                    <a:lnTo>
                      <a:pt x="1340" y="1744"/>
                    </a:lnTo>
                    <a:lnTo>
                      <a:pt x="1372" y="1741"/>
                    </a:lnTo>
                    <a:lnTo>
                      <a:pt x="1370" y="1742"/>
                    </a:lnTo>
                    <a:lnTo>
                      <a:pt x="1399" y="1733"/>
                    </a:lnTo>
                    <a:lnTo>
                      <a:pt x="1397" y="1734"/>
                    </a:lnTo>
                    <a:lnTo>
                      <a:pt x="1447" y="1701"/>
                    </a:lnTo>
                    <a:lnTo>
                      <a:pt x="1445" y="1703"/>
                    </a:lnTo>
                    <a:lnTo>
                      <a:pt x="1478" y="1653"/>
                    </a:lnTo>
                    <a:lnTo>
                      <a:pt x="1477" y="1655"/>
                    </a:lnTo>
                    <a:lnTo>
                      <a:pt x="1486" y="1626"/>
                    </a:lnTo>
                    <a:lnTo>
                      <a:pt x="1485" y="1628"/>
                    </a:lnTo>
                    <a:lnTo>
                      <a:pt x="1488" y="1596"/>
                    </a:lnTo>
                    <a:lnTo>
                      <a:pt x="1488" y="166"/>
                    </a:lnTo>
                    <a:lnTo>
                      <a:pt x="1485" y="134"/>
                    </a:lnTo>
                    <a:lnTo>
                      <a:pt x="1486" y="136"/>
                    </a:lnTo>
                    <a:lnTo>
                      <a:pt x="1477" y="107"/>
                    </a:lnTo>
                    <a:lnTo>
                      <a:pt x="1478" y="109"/>
                    </a:lnTo>
                    <a:lnTo>
                      <a:pt x="1445" y="59"/>
                    </a:lnTo>
                    <a:lnTo>
                      <a:pt x="1447" y="61"/>
                    </a:lnTo>
                    <a:lnTo>
                      <a:pt x="1397" y="27"/>
                    </a:lnTo>
                    <a:lnTo>
                      <a:pt x="1399" y="28"/>
                    </a:lnTo>
                    <a:lnTo>
                      <a:pt x="1370" y="19"/>
                    </a:lnTo>
                    <a:lnTo>
                      <a:pt x="1372" y="19"/>
                    </a:lnTo>
                    <a:lnTo>
                      <a:pt x="1340" y="16"/>
                    </a:lnTo>
                    <a:lnTo>
                      <a:pt x="166" y="16"/>
                    </a:lnTo>
                    <a:lnTo>
                      <a:pt x="134" y="19"/>
                    </a:lnTo>
                    <a:lnTo>
                      <a:pt x="136" y="19"/>
                    </a:lnTo>
                    <a:lnTo>
                      <a:pt x="107" y="28"/>
                    </a:lnTo>
                    <a:lnTo>
                      <a:pt x="109" y="27"/>
                    </a:lnTo>
                    <a:lnTo>
                      <a:pt x="59" y="61"/>
                    </a:lnTo>
                    <a:lnTo>
                      <a:pt x="61" y="59"/>
                    </a:lnTo>
                    <a:lnTo>
                      <a:pt x="27" y="109"/>
                    </a:lnTo>
                    <a:lnTo>
                      <a:pt x="28" y="107"/>
                    </a:lnTo>
                    <a:lnTo>
                      <a:pt x="19" y="136"/>
                    </a:lnTo>
                    <a:lnTo>
                      <a:pt x="19" y="134"/>
                    </a:lnTo>
                    <a:lnTo>
                      <a:pt x="16" y="165"/>
                    </a:lnTo>
                    <a:lnTo>
                      <a:pt x="16" y="1596"/>
                    </a:lnTo>
                    <a:close/>
                  </a:path>
                </a:pathLst>
              </a:custGeom>
              <a:solidFill>
                <a:srgbClr val="6C63A5"/>
              </a:solidFill>
              <a:ln w="0" cap="flat">
                <a:solidFill>
                  <a:srgbClr val="6C63A5"/>
                </a:solidFill>
                <a:prstDash val="solid"/>
                <a:round/>
                <a:headEnd/>
                <a:tailEnd/>
              </a:ln>
            </p:spPr>
            <p:txBody>
              <a:bodyPr/>
              <a:lstStyle/>
              <a:p>
                <a:endParaRPr lang="es-HN"/>
              </a:p>
            </p:txBody>
          </p:sp>
          <p:sp>
            <p:nvSpPr>
              <p:cNvPr id="138" name="Rectangle 121"/>
              <p:cNvSpPr>
                <a:spLocks noChangeArrowheads="1"/>
              </p:cNvSpPr>
              <p:nvPr/>
            </p:nvSpPr>
            <p:spPr bwMode="auto">
              <a:xfrm>
                <a:off x="4129" y="3400"/>
                <a:ext cx="429" cy="262"/>
              </a:xfrm>
              <a:prstGeom prst="rect">
                <a:avLst/>
              </a:prstGeom>
              <a:noFill/>
              <a:ln w="9525">
                <a:noFill/>
                <a:miter lim="800000"/>
                <a:headEnd/>
                <a:tailEnd/>
              </a:ln>
            </p:spPr>
            <p:txBody>
              <a:bodyPr lIns="0" tIns="0" rIns="0" bIns="0">
                <a:spAutoFit/>
              </a:bodyPr>
              <a:lstStyle/>
              <a:p>
                <a:pPr algn="ctr"/>
                <a:r>
                  <a:rPr lang="es-HN" sz="900" b="1">
                    <a:solidFill>
                      <a:srgbClr val="000000"/>
                    </a:solidFill>
                    <a:latin typeface="Calibri" pitchFamily="34" charset="0"/>
                  </a:rPr>
                  <a:t>Observatorio de Cumplimiento </a:t>
                </a:r>
                <a:endParaRPr lang="es-HN" sz="900" b="1"/>
              </a:p>
            </p:txBody>
          </p:sp>
          <p:pic>
            <p:nvPicPr>
              <p:cNvPr id="139" name="Picture 125"/>
              <p:cNvPicPr>
                <a:picLocks noChangeAspect="1" noChangeArrowheads="1"/>
              </p:cNvPicPr>
              <p:nvPr/>
            </p:nvPicPr>
            <p:blipFill>
              <a:blip r:embed="rId48"/>
              <a:srcRect/>
              <a:stretch>
                <a:fillRect/>
              </a:stretch>
            </p:blipFill>
            <p:spPr bwMode="auto">
              <a:xfrm>
                <a:off x="4549" y="3295"/>
                <a:ext cx="538" cy="536"/>
              </a:xfrm>
              <a:prstGeom prst="rect">
                <a:avLst/>
              </a:prstGeom>
              <a:noFill/>
              <a:ln w="9525">
                <a:noFill/>
                <a:miter lim="800000"/>
                <a:headEnd/>
                <a:tailEnd/>
              </a:ln>
            </p:spPr>
          </p:pic>
          <p:pic>
            <p:nvPicPr>
              <p:cNvPr id="140" name="Picture 126"/>
              <p:cNvPicPr>
                <a:picLocks noChangeAspect="1" noChangeArrowheads="1"/>
              </p:cNvPicPr>
              <p:nvPr/>
            </p:nvPicPr>
            <p:blipFill>
              <a:blip r:embed="rId49"/>
              <a:srcRect/>
              <a:stretch>
                <a:fillRect/>
              </a:stretch>
            </p:blipFill>
            <p:spPr bwMode="auto">
              <a:xfrm>
                <a:off x="4549" y="3295"/>
                <a:ext cx="538" cy="536"/>
              </a:xfrm>
              <a:prstGeom prst="rect">
                <a:avLst/>
              </a:prstGeom>
              <a:noFill/>
              <a:ln w="9525">
                <a:noFill/>
                <a:miter lim="800000"/>
                <a:headEnd/>
                <a:tailEnd/>
              </a:ln>
            </p:spPr>
          </p:pic>
          <p:pic>
            <p:nvPicPr>
              <p:cNvPr id="141" name="Picture 127"/>
              <p:cNvPicPr>
                <a:picLocks noChangeAspect="1" noChangeArrowheads="1"/>
              </p:cNvPicPr>
              <p:nvPr/>
            </p:nvPicPr>
            <p:blipFill>
              <a:blip r:embed="rId50"/>
              <a:srcRect/>
              <a:stretch>
                <a:fillRect/>
              </a:stretch>
            </p:blipFill>
            <p:spPr bwMode="auto">
              <a:xfrm>
                <a:off x="4559" y="3405"/>
                <a:ext cx="523" cy="290"/>
              </a:xfrm>
              <a:prstGeom prst="rect">
                <a:avLst/>
              </a:prstGeom>
              <a:noFill/>
              <a:ln w="9525">
                <a:noFill/>
                <a:miter lim="800000"/>
                <a:headEnd/>
                <a:tailEnd/>
              </a:ln>
            </p:spPr>
          </p:pic>
          <p:pic>
            <p:nvPicPr>
              <p:cNvPr id="142" name="Picture 128"/>
              <p:cNvPicPr>
                <a:picLocks noChangeAspect="1" noChangeArrowheads="1"/>
              </p:cNvPicPr>
              <p:nvPr/>
            </p:nvPicPr>
            <p:blipFill>
              <a:blip r:embed="rId51"/>
              <a:srcRect/>
              <a:stretch>
                <a:fillRect/>
              </a:stretch>
            </p:blipFill>
            <p:spPr bwMode="auto">
              <a:xfrm>
                <a:off x="4559" y="3405"/>
                <a:ext cx="523" cy="290"/>
              </a:xfrm>
              <a:prstGeom prst="rect">
                <a:avLst/>
              </a:prstGeom>
              <a:noFill/>
              <a:ln w="9525">
                <a:noFill/>
                <a:miter lim="800000"/>
                <a:headEnd/>
                <a:tailEnd/>
              </a:ln>
            </p:spPr>
          </p:pic>
          <p:sp>
            <p:nvSpPr>
              <p:cNvPr id="143" name="Rectangle 129"/>
              <p:cNvSpPr>
                <a:spLocks noChangeArrowheads="1"/>
              </p:cNvSpPr>
              <p:nvPr/>
            </p:nvSpPr>
            <p:spPr bwMode="auto">
              <a:xfrm>
                <a:off x="4579" y="3312"/>
                <a:ext cx="477" cy="484"/>
              </a:xfrm>
              <a:prstGeom prst="rect">
                <a:avLst/>
              </a:prstGeom>
              <a:solidFill>
                <a:srgbClr val="FFFFFF"/>
              </a:solidFill>
              <a:ln w="9525">
                <a:noFill/>
                <a:miter lim="800000"/>
                <a:headEnd/>
                <a:tailEnd/>
              </a:ln>
            </p:spPr>
            <p:txBody>
              <a:bodyPr/>
              <a:lstStyle/>
              <a:p>
                <a:endParaRPr lang="es-HN"/>
              </a:p>
            </p:txBody>
          </p:sp>
          <p:sp>
            <p:nvSpPr>
              <p:cNvPr id="144" name="Freeform 130"/>
              <p:cNvSpPr>
                <a:spLocks/>
              </p:cNvSpPr>
              <p:nvPr/>
            </p:nvSpPr>
            <p:spPr bwMode="auto">
              <a:xfrm>
                <a:off x="4579" y="3312"/>
                <a:ext cx="472" cy="480"/>
              </a:xfrm>
              <a:custGeom>
                <a:avLst/>
                <a:gdLst>
                  <a:gd name="T0" fmla="*/ 0 w 1488"/>
                  <a:gd name="T1" fmla="*/ 157 h 1744"/>
                  <a:gd name="T2" fmla="*/ 157 w 1488"/>
                  <a:gd name="T3" fmla="*/ 0 h 1744"/>
                  <a:gd name="T4" fmla="*/ 157 w 1488"/>
                  <a:gd name="T5" fmla="*/ 0 h 1744"/>
                  <a:gd name="T6" fmla="*/ 157 w 1488"/>
                  <a:gd name="T7" fmla="*/ 0 h 1744"/>
                  <a:gd name="T8" fmla="*/ 1332 w 1488"/>
                  <a:gd name="T9" fmla="*/ 0 h 1744"/>
                  <a:gd name="T10" fmla="*/ 1332 w 1488"/>
                  <a:gd name="T11" fmla="*/ 0 h 1744"/>
                  <a:gd name="T12" fmla="*/ 1488 w 1488"/>
                  <a:gd name="T13" fmla="*/ 157 h 1744"/>
                  <a:gd name="T14" fmla="*/ 1488 w 1488"/>
                  <a:gd name="T15" fmla="*/ 157 h 1744"/>
                  <a:gd name="T16" fmla="*/ 1488 w 1488"/>
                  <a:gd name="T17" fmla="*/ 157 h 1744"/>
                  <a:gd name="T18" fmla="*/ 1488 w 1488"/>
                  <a:gd name="T19" fmla="*/ 1588 h 1744"/>
                  <a:gd name="T20" fmla="*/ 1488 w 1488"/>
                  <a:gd name="T21" fmla="*/ 1588 h 1744"/>
                  <a:gd name="T22" fmla="*/ 1332 w 1488"/>
                  <a:gd name="T23" fmla="*/ 1744 h 1744"/>
                  <a:gd name="T24" fmla="*/ 1332 w 1488"/>
                  <a:gd name="T25" fmla="*/ 1744 h 1744"/>
                  <a:gd name="T26" fmla="*/ 1332 w 1488"/>
                  <a:gd name="T27" fmla="*/ 1744 h 1744"/>
                  <a:gd name="T28" fmla="*/ 157 w 1488"/>
                  <a:gd name="T29" fmla="*/ 1744 h 1744"/>
                  <a:gd name="T30" fmla="*/ 157 w 1488"/>
                  <a:gd name="T31" fmla="*/ 1744 h 1744"/>
                  <a:gd name="T32" fmla="*/ 0 w 1488"/>
                  <a:gd name="T33" fmla="*/ 1588 h 1744"/>
                  <a:gd name="T34" fmla="*/ 0 w 1488"/>
                  <a:gd name="T35" fmla="*/ 1588 h 1744"/>
                  <a:gd name="T36" fmla="*/ 0 w 1488"/>
                  <a:gd name="T37" fmla="*/ 157 h 17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8"/>
                  <a:gd name="T58" fmla="*/ 0 h 1744"/>
                  <a:gd name="T59" fmla="*/ 1488 w 1488"/>
                  <a:gd name="T60" fmla="*/ 1744 h 17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8" h="1744">
                    <a:moveTo>
                      <a:pt x="0" y="157"/>
                    </a:moveTo>
                    <a:cubicBezTo>
                      <a:pt x="0" y="70"/>
                      <a:pt x="70" y="0"/>
                      <a:pt x="157" y="0"/>
                    </a:cubicBezTo>
                    <a:cubicBezTo>
                      <a:pt x="157" y="0"/>
                      <a:pt x="157" y="0"/>
                      <a:pt x="157" y="0"/>
                    </a:cubicBezTo>
                    <a:lnTo>
                      <a:pt x="1332" y="0"/>
                    </a:lnTo>
                    <a:cubicBezTo>
                      <a:pt x="1419" y="0"/>
                      <a:pt x="1488" y="70"/>
                      <a:pt x="1488" y="157"/>
                    </a:cubicBezTo>
                    <a:cubicBezTo>
                      <a:pt x="1488" y="157"/>
                      <a:pt x="1488" y="157"/>
                      <a:pt x="1488" y="157"/>
                    </a:cubicBezTo>
                    <a:lnTo>
                      <a:pt x="1488" y="1588"/>
                    </a:lnTo>
                    <a:cubicBezTo>
                      <a:pt x="1488" y="1675"/>
                      <a:pt x="1419" y="1744"/>
                      <a:pt x="1332" y="1744"/>
                    </a:cubicBezTo>
                    <a:cubicBezTo>
                      <a:pt x="1332" y="1744"/>
                      <a:pt x="1332" y="1744"/>
                      <a:pt x="1332" y="1744"/>
                    </a:cubicBezTo>
                    <a:lnTo>
                      <a:pt x="157" y="1744"/>
                    </a:lnTo>
                    <a:cubicBezTo>
                      <a:pt x="70" y="1744"/>
                      <a:pt x="0" y="1675"/>
                      <a:pt x="0" y="1588"/>
                    </a:cubicBezTo>
                    <a:cubicBezTo>
                      <a:pt x="0" y="1588"/>
                      <a:pt x="0" y="1588"/>
                      <a:pt x="0" y="1588"/>
                    </a:cubicBezTo>
                    <a:lnTo>
                      <a:pt x="0" y="157"/>
                    </a:lnTo>
                    <a:close/>
                  </a:path>
                </a:pathLst>
              </a:custGeom>
              <a:solidFill>
                <a:srgbClr val="FFFFFF"/>
              </a:solidFill>
              <a:ln w="0">
                <a:solidFill>
                  <a:srgbClr val="000000"/>
                </a:solidFill>
                <a:prstDash val="solid"/>
                <a:round/>
                <a:headEnd/>
                <a:tailEnd/>
              </a:ln>
            </p:spPr>
            <p:txBody>
              <a:bodyPr/>
              <a:lstStyle/>
              <a:p>
                <a:endParaRPr lang="es-HN"/>
              </a:p>
            </p:txBody>
          </p:sp>
          <p:sp>
            <p:nvSpPr>
              <p:cNvPr id="145" name="Rectangle 131"/>
              <p:cNvSpPr>
                <a:spLocks noChangeArrowheads="1"/>
              </p:cNvSpPr>
              <p:nvPr/>
            </p:nvSpPr>
            <p:spPr bwMode="auto">
              <a:xfrm>
                <a:off x="4579" y="3312"/>
                <a:ext cx="477" cy="484"/>
              </a:xfrm>
              <a:prstGeom prst="rect">
                <a:avLst/>
              </a:prstGeom>
              <a:solidFill>
                <a:srgbClr val="FFFFFF"/>
              </a:solidFill>
              <a:ln w="9525">
                <a:noFill/>
                <a:miter lim="800000"/>
                <a:headEnd/>
                <a:tailEnd/>
              </a:ln>
            </p:spPr>
            <p:txBody>
              <a:bodyPr/>
              <a:lstStyle/>
              <a:p>
                <a:endParaRPr lang="es-HN"/>
              </a:p>
            </p:txBody>
          </p:sp>
          <p:sp>
            <p:nvSpPr>
              <p:cNvPr id="146" name="Freeform 132"/>
              <p:cNvSpPr>
                <a:spLocks noEditPoints="1"/>
              </p:cNvSpPr>
              <p:nvPr/>
            </p:nvSpPr>
            <p:spPr bwMode="auto">
              <a:xfrm>
                <a:off x="4577" y="3310"/>
                <a:ext cx="477" cy="484"/>
              </a:xfrm>
              <a:custGeom>
                <a:avLst/>
                <a:gdLst>
                  <a:gd name="T0" fmla="*/ 3 w 1504"/>
                  <a:gd name="T1" fmla="*/ 133 h 1760"/>
                  <a:gd name="T2" fmla="*/ 13 w 1504"/>
                  <a:gd name="T3" fmla="*/ 102 h 1760"/>
                  <a:gd name="T4" fmla="*/ 48 w 1504"/>
                  <a:gd name="T5" fmla="*/ 50 h 1760"/>
                  <a:gd name="T6" fmla="*/ 100 w 1504"/>
                  <a:gd name="T7" fmla="*/ 14 h 1760"/>
                  <a:gd name="T8" fmla="*/ 131 w 1504"/>
                  <a:gd name="T9" fmla="*/ 4 h 1760"/>
                  <a:gd name="T10" fmla="*/ 165 w 1504"/>
                  <a:gd name="T11" fmla="*/ 0 h 1760"/>
                  <a:gd name="T12" fmla="*/ 1373 w 1504"/>
                  <a:gd name="T13" fmla="*/ 3 h 1760"/>
                  <a:gd name="T14" fmla="*/ 1404 w 1504"/>
                  <a:gd name="T15" fmla="*/ 13 h 1760"/>
                  <a:gd name="T16" fmla="*/ 1456 w 1504"/>
                  <a:gd name="T17" fmla="*/ 48 h 1760"/>
                  <a:gd name="T18" fmla="*/ 1491 w 1504"/>
                  <a:gd name="T19" fmla="*/ 100 h 1760"/>
                  <a:gd name="T20" fmla="*/ 1501 w 1504"/>
                  <a:gd name="T21" fmla="*/ 131 h 1760"/>
                  <a:gd name="T22" fmla="*/ 1504 w 1504"/>
                  <a:gd name="T23" fmla="*/ 165 h 1760"/>
                  <a:gd name="T24" fmla="*/ 1501 w 1504"/>
                  <a:gd name="T25" fmla="*/ 1629 h 1760"/>
                  <a:gd name="T26" fmla="*/ 1492 w 1504"/>
                  <a:gd name="T27" fmla="*/ 1660 h 1760"/>
                  <a:gd name="T28" fmla="*/ 1458 w 1504"/>
                  <a:gd name="T29" fmla="*/ 1712 h 1760"/>
                  <a:gd name="T30" fmla="*/ 1406 w 1504"/>
                  <a:gd name="T31" fmla="*/ 1747 h 1760"/>
                  <a:gd name="T32" fmla="*/ 1375 w 1504"/>
                  <a:gd name="T33" fmla="*/ 1757 h 1760"/>
                  <a:gd name="T34" fmla="*/ 1341 w 1504"/>
                  <a:gd name="T35" fmla="*/ 1760 h 1760"/>
                  <a:gd name="T36" fmla="*/ 133 w 1504"/>
                  <a:gd name="T37" fmla="*/ 1757 h 1760"/>
                  <a:gd name="T38" fmla="*/ 102 w 1504"/>
                  <a:gd name="T39" fmla="*/ 1748 h 1760"/>
                  <a:gd name="T40" fmla="*/ 50 w 1504"/>
                  <a:gd name="T41" fmla="*/ 1714 h 1760"/>
                  <a:gd name="T42" fmla="*/ 14 w 1504"/>
                  <a:gd name="T43" fmla="*/ 1662 h 1760"/>
                  <a:gd name="T44" fmla="*/ 4 w 1504"/>
                  <a:gd name="T45" fmla="*/ 1631 h 1760"/>
                  <a:gd name="T46" fmla="*/ 0 w 1504"/>
                  <a:gd name="T47" fmla="*/ 1597 h 1760"/>
                  <a:gd name="T48" fmla="*/ 16 w 1504"/>
                  <a:gd name="T49" fmla="*/ 1596 h 1760"/>
                  <a:gd name="T50" fmla="*/ 19 w 1504"/>
                  <a:gd name="T51" fmla="*/ 1626 h 1760"/>
                  <a:gd name="T52" fmla="*/ 27 w 1504"/>
                  <a:gd name="T53" fmla="*/ 1653 h 1760"/>
                  <a:gd name="T54" fmla="*/ 59 w 1504"/>
                  <a:gd name="T55" fmla="*/ 1701 h 1760"/>
                  <a:gd name="T56" fmla="*/ 107 w 1504"/>
                  <a:gd name="T57" fmla="*/ 1733 h 1760"/>
                  <a:gd name="T58" fmla="*/ 134 w 1504"/>
                  <a:gd name="T59" fmla="*/ 1741 h 1760"/>
                  <a:gd name="T60" fmla="*/ 1340 w 1504"/>
                  <a:gd name="T61" fmla="*/ 1744 h 1760"/>
                  <a:gd name="T62" fmla="*/ 1370 w 1504"/>
                  <a:gd name="T63" fmla="*/ 1742 h 1760"/>
                  <a:gd name="T64" fmla="*/ 1397 w 1504"/>
                  <a:gd name="T65" fmla="*/ 1734 h 1760"/>
                  <a:gd name="T66" fmla="*/ 1445 w 1504"/>
                  <a:gd name="T67" fmla="*/ 1703 h 1760"/>
                  <a:gd name="T68" fmla="*/ 1477 w 1504"/>
                  <a:gd name="T69" fmla="*/ 1655 h 1760"/>
                  <a:gd name="T70" fmla="*/ 1485 w 1504"/>
                  <a:gd name="T71" fmla="*/ 1628 h 1760"/>
                  <a:gd name="T72" fmla="*/ 1488 w 1504"/>
                  <a:gd name="T73" fmla="*/ 166 h 1760"/>
                  <a:gd name="T74" fmla="*/ 1486 w 1504"/>
                  <a:gd name="T75" fmla="*/ 136 h 1760"/>
                  <a:gd name="T76" fmla="*/ 1478 w 1504"/>
                  <a:gd name="T77" fmla="*/ 109 h 1760"/>
                  <a:gd name="T78" fmla="*/ 1447 w 1504"/>
                  <a:gd name="T79" fmla="*/ 61 h 1760"/>
                  <a:gd name="T80" fmla="*/ 1399 w 1504"/>
                  <a:gd name="T81" fmla="*/ 28 h 1760"/>
                  <a:gd name="T82" fmla="*/ 1372 w 1504"/>
                  <a:gd name="T83" fmla="*/ 19 h 1760"/>
                  <a:gd name="T84" fmla="*/ 166 w 1504"/>
                  <a:gd name="T85" fmla="*/ 16 h 1760"/>
                  <a:gd name="T86" fmla="*/ 136 w 1504"/>
                  <a:gd name="T87" fmla="*/ 19 h 1760"/>
                  <a:gd name="T88" fmla="*/ 109 w 1504"/>
                  <a:gd name="T89" fmla="*/ 27 h 1760"/>
                  <a:gd name="T90" fmla="*/ 61 w 1504"/>
                  <a:gd name="T91" fmla="*/ 59 h 1760"/>
                  <a:gd name="T92" fmla="*/ 28 w 1504"/>
                  <a:gd name="T93" fmla="*/ 107 h 1760"/>
                  <a:gd name="T94" fmla="*/ 19 w 1504"/>
                  <a:gd name="T95" fmla="*/ 134 h 1760"/>
                  <a:gd name="T96" fmla="*/ 16 w 1504"/>
                  <a:gd name="T97" fmla="*/ 1596 h 17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04"/>
                  <a:gd name="T148" fmla="*/ 0 h 1760"/>
                  <a:gd name="T149" fmla="*/ 1504 w 1504"/>
                  <a:gd name="T150" fmla="*/ 1760 h 17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04" h="1760">
                    <a:moveTo>
                      <a:pt x="0" y="165"/>
                    </a:moveTo>
                    <a:lnTo>
                      <a:pt x="3" y="133"/>
                    </a:lnTo>
                    <a:cubicBezTo>
                      <a:pt x="4" y="132"/>
                      <a:pt x="4" y="132"/>
                      <a:pt x="4" y="131"/>
                    </a:cubicBezTo>
                    <a:lnTo>
                      <a:pt x="13" y="102"/>
                    </a:lnTo>
                    <a:cubicBezTo>
                      <a:pt x="13" y="101"/>
                      <a:pt x="13" y="101"/>
                      <a:pt x="14" y="100"/>
                    </a:cubicBezTo>
                    <a:lnTo>
                      <a:pt x="48" y="50"/>
                    </a:lnTo>
                    <a:cubicBezTo>
                      <a:pt x="48" y="49"/>
                      <a:pt x="49" y="48"/>
                      <a:pt x="50" y="48"/>
                    </a:cubicBezTo>
                    <a:lnTo>
                      <a:pt x="100" y="14"/>
                    </a:lnTo>
                    <a:cubicBezTo>
                      <a:pt x="101" y="13"/>
                      <a:pt x="101" y="13"/>
                      <a:pt x="102" y="13"/>
                    </a:cubicBezTo>
                    <a:lnTo>
                      <a:pt x="131" y="4"/>
                    </a:lnTo>
                    <a:cubicBezTo>
                      <a:pt x="132" y="4"/>
                      <a:pt x="132" y="4"/>
                      <a:pt x="133" y="3"/>
                    </a:cubicBezTo>
                    <a:lnTo>
                      <a:pt x="165" y="0"/>
                    </a:lnTo>
                    <a:lnTo>
                      <a:pt x="1340" y="0"/>
                    </a:lnTo>
                    <a:lnTo>
                      <a:pt x="1373" y="3"/>
                    </a:lnTo>
                    <a:cubicBezTo>
                      <a:pt x="1374" y="4"/>
                      <a:pt x="1374" y="4"/>
                      <a:pt x="1375" y="4"/>
                    </a:cubicBezTo>
                    <a:lnTo>
                      <a:pt x="1404" y="13"/>
                    </a:lnTo>
                    <a:cubicBezTo>
                      <a:pt x="1405" y="13"/>
                      <a:pt x="1405" y="13"/>
                      <a:pt x="1406" y="14"/>
                    </a:cubicBezTo>
                    <a:lnTo>
                      <a:pt x="1456" y="48"/>
                    </a:lnTo>
                    <a:cubicBezTo>
                      <a:pt x="1457" y="48"/>
                      <a:pt x="1458" y="49"/>
                      <a:pt x="1458" y="50"/>
                    </a:cubicBezTo>
                    <a:lnTo>
                      <a:pt x="1491" y="100"/>
                    </a:lnTo>
                    <a:cubicBezTo>
                      <a:pt x="1492" y="101"/>
                      <a:pt x="1492" y="101"/>
                      <a:pt x="1492" y="102"/>
                    </a:cubicBezTo>
                    <a:lnTo>
                      <a:pt x="1501" y="131"/>
                    </a:lnTo>
                    <a:cubicBezTo>
                      <a:pt x="1501" y="132"/>
                      <a:pt x="1501" y="132"/>
                      <a:pt x="1501" y="133"/>
                    </a:cubicBezTo>
                    <a:lnTo>
                      <a:pt x="1504" y="165"/>
                    </a:lnTo>
                    <a:lnTo>
                      <a:pt x="1504" y="1596"/>
                    </a:lnTo>
                    <a:lnTo>
                      <a:pt x="1501" y="1629"/>
                    </a:lnTo>
                    <a:cubicBezTo>
                      <a:pt x="1501" y="1630"/>
                      <a:pt x="1501" y="1630"/>
                      <a:pt x="1501" y="1631"/>
                    </a:cubicBezTo>
                    <a:lnTo>
                      <a:pt x="1492" y="1660"/>
                    </a:lnTo>
                    <a:cubicBezTo>
                      <a:pt x="1492" y="1661"/>
                      <a:pt x="1492" y="1661"/>
                      <a:pt x="1491" y="1662"/>
                    </a:cubicBezTo>
                    <a:lnTo>
                      <a:pt x="1458" y="1712"/>
                    </a:lnTo>
                    <a:cubicBezTo>
                      <a:pt x="1458" y="1713"/>
                      <a:pt x="1457" y="1714"/>
                      <a:pt x="1456" y="1714"/>
                    </a:cubicBezTo>
                    <a:lnTo>
                      <a:pt x="1406" y="1747"/>
                    </a:lnTo>
                    <a:cubicBezTo>
                      <a:pt x="1405" y="1748"/>
                      <a:pt x="1405" y="1748"/>
                      <a:pt x="1404" y="1748"/>
                    </a:cubicBezTo>
                    <a:lnTo>
                      <a:pt x="1375" y="1757"/>
                    </a:lnTo>
                    <a:cubicBezTo>
                      <a:pt x="1374" y="1757"/>
                      <a:pt x="1374" y="1757"/>
                      <a:pt x="1373" y="1757"/>
                    </a:cubicBezTo>
                    <a:lnTo>
                      <a:pt x="1341" y="1760"/>
                    </a:lnTo>
                    <a:lnTo>
                      <a:pt x="165" y="1760"/>
                    </a:lnTo>
                    <a:lnTo>
                      <a:pt x="133" y="1757"/>
                    </a:lnTo>
                    <a:cubicBezTo>
                      <a:pt x="132" y="1757"/>
                      <a:pt x="132" y="1757"/>
                      <a:pt x="131" y="1757"/>
                    </a:cubicBezTo>
                    <a:lnTo>
                      <a:pt x="102" y="1748"/>
                    </a:lnTo>
                    <a:cubicBezTo>
                      <a:pt x="101" y="1748"/>
                      <a:pt x="101" y="1748"/>
                      <a:pt x="100" y="1747"/>
                    </a:cubicBezTo>
                    <a:lnTo>
                      <a:pt x="50" y="1714"/>
                    </a:lnTo>
                    <a:cubicBezTo>
                      <a:pt x="49" y="1714"/>
                      <a:pt x="48" y="1713"/>
                      <a:pt x="48" y="1712"/>
                    </a:cubicBezTo>
                    <a:lnTo>
                      <a:pt x="14" y="1662"/>
                    </a:lnTo>
                    <a:cubicBezTo>
                      <a:pt x="13" y="1661"/>
                      <a:pt x="13" y="1661"/>
                      <a:pt x="13" y="1660"/>
                    </a:cubicBezTo>
                    <a:lnTo>
                      <a:pt x="4" y="1631"/>
                    </a:lnTo>
                    <a:cubicBezTo>
                      <a:pt x="4" y="1630"/>
                      <a:pt x="4" y="1630"/>
                      <a:pt x="3" y="1629"/>
                    </a:cubicBezTo>
                    <a:lnTo>
                      <a:pt x="0" y="1597"/>
                    </a:lnTo>
                    <a:lnTo>
                      <a:pt x="0" y="165"/>
                    </a:lnTo>
                    <a:close/>
                    <a:moveTo>
                      <a:pt x="16" y="1596"/>
                    </a:moveTo>
                    <a:lnTo>
                      <a:pt x="19" y="1628"/>
                    </a:lnTo>
                    <a:lnTo>
                      <a:pt x="19" y="1626"/>
                    </a:lnTo>
                    <a:lnTo>
                      <a:pt x="28" y="1655"/>
                    </a:lnTo>
                    <a:lnTo>
                      <a:pt x="27" y="1653"/>
                    </a:lnTo>
                    <a:lnTo>
                      <a:pt x="61" y="1703"/>
                    </a:lnTo>
                    <a:lnTo>
                      <a:pt x="59" y="1701"/>
                    </a:lnTo>
                    <a:lnTo>
                      <a:pt x="109" y="1734"/>
                    </a:lnTo>
                    <a:lnTo>
                      <a:pt x="107" y="1733"/>
                    </a:lnTo>
                    <a:lnTo>
                      <a:pt x="136" y="1742"/>
                    </a:lnTo>
                    <a:lnTo>
                      <a:pt x="134" y="1741"/>
                    </a:lnTo>
                    <a:lnTo>
                      <a:pt x="165" y="1744"/>
                    </a:lnTo>
                    <a:lnTo>
                      <a:pt x="1340" y="1744"/>
                    </a:lnTo>
                    <a:lnTo>
                      <a:pt x="1372" y="1741"/>
                    </a:lnTo>
                    <a:lnTo>
                      <a:pt x="1370" y="1742"/>
                    </a:lnTo>
                    <a:lnTo>
                      <a:pt x="1399" y="1733"/>
                    </a:lnTo>
                    <a:lnTo>
                      <a:pt x="1397" y="1734"/>
                    </a:lnTo>
                    <a:lnTo>
                      <a:pt x="1447" y="1701"/>
                    </a:lnTo>
                    <a:lnTo>
                      <a:pt x="1445" y="1703"/>
                    </a:lnTo>
                    <a:lnTo>
                      <a:pt x="1478" y="1653"/>
                    </a:lnTo>
                    <a:lnTo>
                      <a:pt x="1477" y="1655"/>
                    </a:lnTo>
                    <a:lnTo>
                      <a:pt x="1486" y="1626"/>
                    </a:lnTo>
                    <a:lnTo>
                      <a:pt x="1485" y="1628"/>
                    </a:lnTo>
                    <a:lnTo>
                      <a:pt x="1488" y="1596"/>
                    </a:lnTo>
                    <a:lnTo>
                      <a:pt x="1488" y="166"/>
                    </a:lnTo>
                    <a:lnTo>
                      <a:pt x="1485" y="134"/>
                    </a:lnTo>
                    <a:lnTo>
                      <a:pt x="1486" y="136"/>
                    </a:lnTo>
                    <a:lnTo>
                      <a:pt x="1477" y="107"/>
                    </a:lnTo>
                    <a:lnTo>
                      <a:pt x="1478" y="109"/>
                    </a:lnTo>
                    <a:lnTo>
                      <a:pt x="1445" y="59"/>
                    </a:lnTo>
                    <a:lnTo>
                      <a:pt x="1447" y="61"/>
                    </a:lnTo>
                    <a:lnTo>
                      <a:pt x="1397" y="27"/>
                    </a:lnTo>
                    <a:lnTo>
                      <a:pt x="1399" y="28"/>
                    </a:lnTo>
                    <a:lnTo>
                      <a:pt x="1370" y="19"/>
                    </a:lnTo>
                    <a:lnTo>
                      <a:pt x="1372" y="19"/>
                    </a:lnTo>
                    <a:lnTo>
                      <a:pt x="1340" y="16"/>
                    </a:lnTo>
                    <a:lnTo>
                      <a:pt x="166" y="16"/>
                    </a:lnTo>
                    <a:lnTo>
                      <a:pt x="134" y="19"/>
                    </a:lnTo>
                    <a:lnTo>
                      <a:pt x="136" y="19"/>
                    </a:lnTo>
                    <a:lnTo>
                      <a:pt x="107" y="28"/>
                    </a:lnTo>
                    <a:lnTo>
                      <a:pt x="109" y="27"/>
                    </a:lnTo>
                    <a:lnTo>
                      <a:pt x="59" y="61"/>
                    </a:lnTo>
                    <a:lnTo>
                      <a:pt x="61" y="59"/>
                    </a:lnTo>
                    <a:lnTo>
                      <a:pt x="27" y="109"/>
                    </a:lnTo>
                    <a:lnTo>
                      <a:pt x="28" y="107"/>
                    </a:lnTo>
                    <a:lnTo>
                      <a:pt x="19" y="136"/>
                    </a:lnTo>
                    <a:lnTo>
                      <a:pt x="19" y="134"/>
                    </a:lnTo>
                    <a:lnTo>
                      <a:pt x="16" y="165"/>
                    </a:lnTo>
                    <a:lnTo>
                      <a:pt x="16" y="1596"/>
                    </a:lnTo>
                    <a:close/>
                  </a:path>
                </a:pathLst>
              </a:custGeom>
              <a:solidFill>
                <a:srgbClr val="8064A2"/>
              </a:solidFill>
              <a:ln w="0" cap="flat">
                <a:solidFill>
                  <a:srgbClr val="8064A2"/>
                </a:solidFill>
                <a:prstDash val="solid"/>
                <a:round/>
                <a:headEnd/>
                <a:tailEnd/>
              </a:ln>
            </p:spPr>
            <p:txBody>
              <a:bodyPr/>
              <a:lstStyle/>
              <a:p>
                <a:endParaRPr lang="es-HN"/>
              </a:p>
            </p:txBody>
          </p:sp>
          <p:sp>
            <p:nvSpPr>
              <p:cNvPr id="147" name="Rectangle 133"/>
              <p:cNvSpPr>
                <a:spLocks noChangeArrowheads="1"/>
              </p:cNvSpPr>
              <p:nvPr/>
            </p:nvSpPr>
            <p:spPr bwMode="auto">
              <a:xfrm>
                <a:off x="4604" y="3395"/>
                <a:ext cx="454" cy="262"/>
              </a:xfrm>
              <a:prstGeom prst="rect">
                <a:avLst/>
              </a:prstGeom>
              <a:noFill/>
              <a:ln w="9525">
                <a:noFill/>
                <a:miter lim="800000"/>
                <a:headEnd/>
                <a:tailEnd/>
              </a:ln>
            </p:spPr>
            <p:txBody>
              <a:bodyPr lIns="0" tIns="0" rIns="0" bIns="0">
                <a:spAutoFit/>
              </a:bodyPr>
              <a:lstStyle/>
              <a:p>
                <a:pPr algn="ctr"/>
                <a:r>
                  <a:rPr lang="es-HN" sz="900" b="1">
                    <a:solidFill>
                      <a:srgbClr val="000000"/>
                    </a:solidFill>
                    <a:latin typeface="Calibri" pitchFamily="34" charset="0"/>
                  </a:rPr>
                  <a:t>Sistema Nacional de Integridad</a:t>
                </a:r>
                <a:r>
                  <a:rPr lang="es-HN" sz="800">
                    <a:solidFill>
                      <a:srgbClr val="000000"/>
                    </a:solidFill>
                    <a:latin typeface="Calibri" pitchFamily="34" charset="0"/>
                  </a:rPr>
                  <a:t> </a:t>
                </a:r>
                <a:endParaRPr lang="es-HN"/>
              </a:p>
            </p:txBody>
          </p:sp>
        </p:grpSp>
        <p:sp>
          <p:nvSpPr>
            <p:cNvPr id="37" name="Rectangle 7"/>
            <p:cNvSpPr>
              <a:spLocks noChangeArrowheads="1"/>
            </p:cNvSpPr>
            <p:nvPr/>
          </p:nvSpPr>
          <p:spPr bwMode="auto">
            <a:xfrm>
              <a:off x="4643486" y="3781698"/>
              <a:ext cx="3105149" cy="366712"/>
            </a:xfrm>
            <a:prstGeom prst="rect">
              <a:avLst/>
            </a:prstGeom>
            <a:solidFill>
              <a:schemeClr val="accent1">
                <a:lumMod val="50000"/>
              </a:schemeClr>
            </a:solidFill>
            <a:ln w="9525">
              <a:noFill/>
              <a:miter lim="800000"/>
              <a:headEnd/>
              <a:tailEnd/>
            </a:ln>
          </p:spPr>
          <p:txBody>
            <a:bodyPr wrap="none" anchor="ctr">
              <a:spAutoFit/>
            </a:bodyPr>
            <a:lstStyle/>
            <a:p>
              <a:pPr algn="ctr">
                <a:defRPr/>
              </a:pPr>
              <a:r>
                <a:rPr lang="es-ES" dirty="0">
                  <a:solidFill>
                    <a:schemeClr val="bg1">
                      <a:lumMod val="95000"/>
                    </a:schemeClr>
                  </a:solidFill>
                </a:rPr>
                <a:t>Planes de Gobierno (4 años)</a:t>
              </a:r>
            </a:p>
          </p:txBody>
        </p:sp>
      </p:grpSp>
      <p:sp>
        <p:nvSpPr>
          <p:cNvPr id="148" name="Rectangle 3"/>
          <p:cNvSpPr txBox="1">
            <a:spLocks noChangeArrowheads="1"/>
          </p:cNvSpPr>
          <p:nvPr/>
        </p:nvSpPr>
        <p:spPr bwMode="auto">
          <a:xfrm>
            <a:off x="112213" y="97725"/>
            <a:ext cx="8183885" cy="763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457200" rtl="0" eaLnBrk="1" fontAlgn="base" latinLnBrk="0" hangingPunct="1">
              <a:lnSpc>
                <a:spcPct val="100000"/>
              </a:lnSpc>
              <a:spcBef>
                <a:spcPct val="0"/>
              </a:spcBef>
              <a:spcAft>
                <a:spcPct val="0"/>
              </a:spcAft>
              <a:buClr>
                <a:srgbClr val="0033CC"/>
              </a:buClr>
              <a:buSzTx/>
              <a:buFont typeface="Wingdings" pitchFamily="2" charset="2"/>
              <a:buNone/>
              <a:tabLst/>
              <a:defRPr/>
            </a:pPr>
            <a:r>
              <a:rPr kumimoji="0" lang="es-HN" sz="2000" b="1" i="0" u="none" strike="noStrike" kern="1200" cap="all" spc="0" normalizeH="0" baseline="0" noProof="0" dirty="0" smtClean="0">
                <a:ln>
                  <a:noFill/>
                </a:ln>
                <a:solidFill>
                  <a:schemeClr val="tx1"/>
                </a:solidFill>
                <a:effectLst/>
                <a:uLnTx/>
                <a:uFillTx/>
                <a:latin typeface="Arial" pitchFamily="34" charset="0"/>
                <a:ea typeface="+mj-ea"/>
                <a:cs typeface="Arial" pitchFamily="34" charset="0"/>
              </a:rPr>
              <a:t>Elementos del PROCESO</a:t>
            </a:r>
            <a:r>
              <a:rPr kumimoji="0" lang="es-HN" sz="2000" b="1" i="0" u="none" strike="noStrike" kern="1200" cap="all" spc="0" normalizeH="0" noProof="0" dirty="0" smtClean="0">
                <a:ln>
                  <a:noFill/>
                </a:ln>
                <a:solidFill>
                  <a:schemeClr val="tx1"/>
                </a:solidFill>
                <a:effectLst/>
                <a:uLnTx/>
                <a:uFillTx/>
                <a:latin typeface="Arial" pitchFamily="34" charset="0"/>
                <a:ea typeface="+mj-ea"/>
                <a:cs typeface="Arial" pitchFamily="34" charset="0"/>
              </a:rPr>
              <a:t> DE </a:t>
            </a:r>
            <a:r>
              <a:rPr kumimoji="0" lang="es-HN" sz="2000" b="1" i="0" u="none" strike="noStrike" kern="1200" cap="all" spc="0" normalizeH="0" baseline="0" noProof="0" dirty="0" smtClean="0">
                <a:ln>
                  <a:noFill/>
                </a:ln>
                <a:solidFill>
                  <a:schemeClr val="tx1"/>
                </a:solidFill>
                <a:effectLst/>
                <a:uLnTx/>
                <a:uFillTx/>
                <a:latin typeface="Arial" pitchFamily="34" charset="0"/>
                <a:ea typeface="+mj-ea"/>
                <a:cs typeface="Arial" pitchFamily="34" charset="0"/>
              </a:rPr>
              <a:t>Planificación Del Desarrollo DE HONDURAS</a:t>
            </a:r>
          </a:p>
          <a:p>
            <a:pPr marL="609600" marR="0" lvl="0" indent="-609600" defTabSz="457200" rtl="0" eaLnBrk="1" fontAlgn="base" latinLnBrk="0" hangingPunct="1">
              <a:lnSpc>
                <a:spcPct val="100000"/>
              </a:lnSpc>
              <a:spcBef>
                <a:spcPct val="0"/>
              </a:spcBef>
              <a:spcAft>
                <a:spcPct val="0"/>
              </a:spcAft>
              <a:buClrTx/>
              <a:buSzTx/>
              <a:buFont typeface="Wingdings" pitchFamily="2" charset="2"/>
              <a:buNone/>
              <a:tabLst/>
              <a:defRPr/>
            </a:pPr>
            <a:endParaRPr kumimoji="0" lang="es-ES" sz="2400" b="1" i="0" u="none" strike="noStrike" kern="1200" cap="all"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 xmlns:p14="http://schemas.microsoft.com/office/powerpoint/2010/main" val="2782024662"/>
              </p:ext>
            </p:extLst>
          </p:nvPr>
        </p:nvGraphicFramePr>
        <p:xfrm>
          <a:off x="381000" y="914400"/>
          <a:ext cx="7863408" cy="511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3"/>
          <p:cNvSpPr txBox="1">
            <a:spLocks noChangeArrowheads="1"/>
          </p:cNvSpPr>
          <p:nvPr/>
        </p:nvSpPr>
        <p:spPr bwMode="auto">
          <a:xfrm>
            <a:off x="112213" y="97725"/>
            <a:ext cx="8555537" cy="763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457200" rtl="0" eaLnBrk="1" fontAlgn="base" latinLnBrk="0" hangingPunct="1">
              <a:lnSpc>
                <a:spcPct val="100000"/>
              </a:lnSpc>
              <a:spcBef>
                <a:spcPct val="0"/>
              </a:spcBef>
              <a:spcAft>
                <a:spcPct val="0"/>
              </a:spcAft>
              <a:buClr>
                <a:srgbClr val="0033CC"/>
              </a:buClr>
              <a:buSzTx/>
              <a:buFont typeface="Wingdings" pitchFamily="2" charset="2"/>
              <a:buNone/>
              <a:tabLst/>
              <a:defRPr/>
            </a:pPr>
            <a:r>
              <a:rPr kumimoji="0" lang="es-HN" sz="2000" b="1" i="0" u="none" strike="noStrike" kern="1200" cap="all" spc="0" normalizeH="0" baseline="0" noProof="0" dirty="0" smtClean="0">
                <a:ln>
                  <a:noFill/>
                </a:ln>
                <a:solidFill>
                  <a:schemeClr val="tx1"/>
                </a:solidFill>
                <a:effectLst/>
                <a:uLnTx/>
                <a:uFillTx/>
                <a:latin typeface="Arial" pitchFamily="34" charset="0"/>
                <a:ea typeface="+mj-ea"/>
                <a:cs typeface="Arial" pitchFamily="34" charset="0"/>
              </a:rPr>
              <a:t>Instrumentos y Elementos del Sistema Nacional de Planificación para el Desarrollo</a:t>
            </a:r>
          </a:p>
          <a:p>
            <a:pPr marL="609600" marR="0" lvl="0" indent="-609600" defTabSz="457200" rtl="0" eaLnBrk="1" fontAlgn="base" latinLnBrk="0" hangingPunct="1">
              <a:lnSpc>
                <a:spcPct val="100000"/>
              </a:lnSpc>
              <a:spcBef>
                <a:spcPct val="0"/>
              </a:spcBef>
              <a:spcAft>
                <a:spcPct val="0"/>
              </a:spcAft>
              <a:buClrTx/>
              <a:buSzTx/>
              <a:buFont typeface="Wingdings" pitchFamily="2" charset="2"/>
              <a:buNone/>
              <a:tabLst/>
              <a:defRPr/>
            </a:pPr>
            <a:endParaRPr kumimoji="0" lang="es-ES" sz="2400" b="1" i="0" u="none" strike="noStrike" kern="1200" cap="all"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4081</TotalTime>
  <Words>1757</Words>
  <Application>Microsoft Office PowerPoint</Application>
  <PresentationFormat>Presentación en pantalla (4:3)</PresentationFormat>
  <Paragraphs>376</Paragraphs>
  <Slides>30</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Office Theme</vt:lpstr>
      <vt:lpstr>Visio</vt:lpstr>
      <vt:lpstr>La Planificación Regional y Sectorial en la Marco del Sistema Nacional de Planificación del Desarrollo de Honduras</vt:lpstr>
      <vt:lpstr>Diapositiva 2</vt:lpstr>
      <vt:lpstr>Diapositiva 3</vt:lpstr>
      <vt:lpstr>Diapositiva 4</vt:lpstr>
      <vt:lpstr>Diapositiva 5</vt:lpstr>
      <vt:lpstr>Diapositiva 6</vt:lpstr>
      <vt:lpstr>Diapositiva 7</vt:lpstr>
      <vt:lpstr>Diapositiva 8</vt:lpstr>
      <vt:lpstr>Diapositiva 9</vt:lpstr>
      <vt:lpstr>DEFINICIÓN DEL SISTEMA </vt:lpstr>
      <vt:lpstr>Diapositiva 11</vt:lpstr>
      <vt:lpstr>Diapositiva 12</vt:lpstr>
      <vt:lpstr>Diapositiva 13</vt:lpstr>
      <vt:lpstr>Construcción del Sistema Nacional de Planificación del Desarrollo</vt:lpstr>
      <vt:lpstr>Construcción del Sistema Nacional de Planificación del Desarrollo</vt:lpstr>
      <vt:lpstr>Construcción del Sistema Nacional de Planificación del Desarrollo</vt:lpstr>
      <vt:lpstr>Diapositiva 17</vt:lpstr>
      <vt:lpstr>Diapositiva 18</vt:lpstr>
      <vt:lpstr>Gestión de la Cooperación Externa</vt:lpstr>
      <vt:lpstr>Sistema Nacional de Monitoreo y Evaluación del Plan de Nación</vt:lpstr>
      <vt:lpstr>Diapositiva 21</vt:lpstr>
      <vt:lpstr>Diapositiva 22</vt:lpstr>
      <vt:lpstr>Diapositiva 23</vt:lpstr>
      <vt:lpstr>Diapositiva 24</vt:lpstr>
      <vt:lpstr>Diapositiva 25</vt:lpstr>
      <vt:lpstr>Diapositiva 26</vt:lpstr>
      <vt:lpstr>Diapositiva 27</vt:lpstr>
      <vt:lpstr>Diapositiva 28</vt:lpstr>
      <vt:lpstr>Diapositiva 29</vt:lpstr>
      <vt:lpstr>Muchas 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Blas Boquin Benaña</dc:creator>
  <cp:lastModifiedBy>Adolfo</cp:lastModifiedBy>
  <cp:revision>370</cp:revision>
  <dcterms:created xsi:type="dcterms:W3CDTF">2011-12-08T16:48:51Z</dcterms:created>
  <dcterms:modified xsi:type="dcterms:W3CDTF">2013-04-09T22:21:37Z</dcterms:modified>
</cp:coreProperties>
</file>